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A1B01A9-F084-4FCF-8B0B-4E6F4A3AE0FC}"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D2A64A6-2A81-489D-8B7B-91143F2FF15B}"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8639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A1B01A9-F084-4FCF-8B0B-4E6F4A3AE0FC}"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D2A64A6-2A81-489D-8B7B-91143F2FF15B}" type="slidenum">
              <a:rPr lang="ru-RU" smtClean="0"/>
              <a:t>‹#›</a:t>
            </a:fld>
            <a:endParaRPr lang="ru-RU"/>
          </a:p>
        </p:txBody>
      </p:sp>
    </p:spTree>
    <p:extLst>
      <p:ext uri="{BB962C8B-B14F-4D97-AF65-F5344CB8AC3E}">
        <p14:creationId xmlns:p14="http://schemas.microsoft.com/office/powerpoint/2010/main" val="1393022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A1B01A9-F084-4FCF-8B0B-4E6F4A3AE0FC}"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D2A64A6-2A81-489D-8B7B-91143F2FF15B}" type="slidenum">
              <a:rPr lang="ru-RU" smtClean="0"/>
              <a:t>‹#›</a:t>
            </a:fld>
            <a:endParaRPr lang="ru-RU"/>
          </a:p>
        </p:txBody>
      </p:sp>
    </p:spTree>
    <p:extLst>
      <p:ext uri="{BB962C8B-B14F-4D97-AF65-F5344CB8AC3E}">
        <p14:creationId xmlns:p14="http://schemas.microsoft.com/office/powerpoint/2010/main" val="30011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A1B01A9-F084-4FCF-8B0B-4E6F4A3AE0FC}"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D2A64A6-2A81-489D-8B7B-91143F2FF15B}" type="slidenum">
              <a:rPr lang="ru-RU" smtClean="0"/>
              <a:t>‹#›</a:t>
            </a:fld>
            <a:endParaRPr lang="ru-RU"/>
          </a:p>
        </p:txBody>
      </p:sp>
    </p:spTree>
    <p:extLst>
      <p:ext uri="{BB962C8B-B14F-4D97-AF65-F5344CB8AC3E}">
        <p14:creationId xmlns:p14="http://schemas.microsoft.com/office/powerpoint/2010/main" val="3455462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A1B01A9-F084-4FCF-8B0B-4E6F4A3AE0FC}" type="datetimeFigureOut">
              <a:rPr lang="ru-RU" smtClean="0"/>
              <a:t>25.01.2021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D2A64A6-2A81-489D-8B7B-91143F2FF15B}"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8446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A1B01A9-F084-4FCF-8B0B-4E6F4A3AE0FC}"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D2A64A6-2A81-489D-8B7B-91143F2FF15B}" type="slidenum">
              <a:rPr lang="ru-RU" smtClean="0"/>
              <a:t>‹#›</a:t>
            </a:fld>
            <a:endParaRPr lang="ru-RU"/>
          </a:p>
        </p:txBody>
      </p:sp>
    </p:spTree>
    <p:extLst>
      <p:ext uri="{BB962C8B-B14F-4D97-AF65-F5344CB8AC3E}">
        <p14:creationId xmlns:p14="http://schemas.microsoft.com/office/powerpoint/2010/main" val="631806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A1B01A9-F084-4FCF-8B0B-4E6F4A3AE0FC}" type="datetimeFigureOut">
              <a:rPr lang="ru-RU" smtClean="0"/>
              <a:t>25.01.2021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D2A64A6-2A81-489D-8B7B-91143F2FF15B}" type="slidenum">
              <a:rPr lang="ru-RU" smtClean="0"/>
              <a:t>‹#›</a:t>
            </a:fld>
            <a:endParaRPr lang="ru-RU"/>
          </a:p>
        </p:txBody>
      </p:sp>
    </p:spTree>
    <p:extLst>
      <p:ext uri="{BB962C8B-B14F-4D97-AF65-F5344CB8AC3E}">
        <p14:creationId xmlns:p14="http://schemas.microsoft.com/office/powerpoint/2010/main" val="692878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A1B01A9-F084-4FCF-8B0B-4E6F4A3AE0FC}" type="datetimeFigureOut">
              <a:rPr lang="ru-RU" smtClean="0"/>
              <a:t>25.01.2021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D2A64A6-2A81-489D-8B7B-91143F2FF15B}" type="slidenum">
              <a:rPr lang="ru-RU" smtClean="0"/>
              <a:t>‹#›</a:t>
            </a:fld>
            <a:endParaRPr lang="ru-RU"/>
          </a:p>
        </p:txBody>
      </p:sp>
    </p:spTree>
    <p:extLst>
      <p:ext uri="{BB962C8B-B14F-4D97-AF65-F5344CB8AC3E}">
        <p14:creationId xmlns:p14="http://schemas.microsoft.com/office/powerpoint/2010/main" val="1360344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A1B01A9-F084-4FCF-8B0B-4E6F4A3AE0FC}" type="datetimeFigureOut">
              <a:rPr lang="ru-RU" smtClean="0"/>
              <a:t>25.01.2021</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BD2A64A6-2A81-489D-8B7B-91143F2FF15B}" type="slidenum">
              <a:rPr lang="ru-RU" smtClean="0"/>
              <a:t>‹#›</a:t>
            </a:fld>
            <a:endParaRPr lang="ru-RU"/>
          </a:p>
        </p:txBody>
      </p:sp>
    </p:spTree>
    <p:extLst>
      <p:ext uri="{BB962C8B-B14F-4D97-AF65-F5344CB8AC3E}">
        <p14:creationId xmlns:p14="http://schemas.microsoft.com/office/powerpoint/2010/main" val="152126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A1B01A9-F084-4FCF-8B0B-4E6F4A3AE0FC}" type="datetimeFigureOut">
              <a:rPr lang="ru-RU" smtClean="0"/>
              <a:t>25.01.2021</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D2A64A6-2A81-489D-8B7B-91143F2FF15B}" type="slidenum">
              <a:rPr lang="ru-RU" smtClean="0"/>
              <a:t>‹#›</a:t>
            </a:fld>
            <a:endParaRPr lang="ru-RU"/>
          </a:p>
        </p:txBody>
      </p:sp>
    </p:spTree>
    <p:extLst>
      <p:ext uri="{BB962C8B-B14F-4D97-AF65-F5344CB8AC3E}">
        <p14:creationId xmlns:p14="http://schemas.microsoft.com/office/powerpoint/2010/main" val="2464232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A1B01A9-F084-4FCF-8B0B-4E6F4A3AE0FC}" type="datetimeFigureOut">
              <a:rPr lang="ru-RU" smtClean="0"/>
              <a:t>25.01.2021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D2A64A6-2A81-489D-8B7B-91143F2FF15B}" type="slidenum">
              <a:rPr lang="ru-RU" smtClean="0"/>
              <a:t>‹#›</a:t>
            </a:fld>
            <a:endParaRPr lang="ru-RU"/>
          </a:p>
        </p:txBody>
      </p:sp>
    </p:spTree>
    <p:extLst>
      <p:ext uri="{BB962C8B-B14F-4D97-AF65-F5344CB8AC3E}">
        <p14:creationId xmlns:p14="http://schemas.microsoft.com/office/powerpoint/2010/main" val="2230611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A1B01A9-F084-4FCF-8B0B-4E6F4A3AE0FC}" type="datetimeFigureOut">
              <a:rPr lang="ru-RU" smtClean="0"/>
              <a:t>25.01.2021</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D2A64A6-2A81-489D-8B7B-91143F2FF15B}"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22342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3062421"/>
          </a:xfrm>
        </p:spPr>
        <p:txBody>
          <a:bodyPr>
            <a:normAutofit/>
          </a:bodyPr>
          <a:lstStyle/>
          <a:p>
            <a:pPr algn="ctr"/>
            <a:r>
              <a:rPr lang="ru-RU" sz="3600" b="1" dirty="0">
                <a:latin typeface="Times New Roman" panose="02020603050405020304" pitchFamily="18" charset="0"/>
                <a:cs typeface="Times New Roman" panose="02020603050405020304" pitchFamily="18" charset="0"/>
              </a:rPr>
              <a:t>ПСИХОЛОГИЧЕСКАЯ КОРРЕКЦИЯ РОДИТЕЛЬСКО-ДЕТСКИХ</a:t>
            </a:r>
            <a:br>
              <a:rPr lang="ru-RU" sz="3600" b="1" dirty="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cs typeface="Times New Roman" panose="02020603050405020304" pitchFamily="18" charset="0"/>
              </a:rPr>
              <a:t>ОТНОШЕНИЙ</a:t>
            </a:r>
          </a:p>
        </p:txBody>
      </p:sp>
      <p:sp>
        <p:nvSpPr>
          <p:cNvPr id="3" name="Подзаголовок 2"/>
          <p:cNvSpPr>
            <a:spLocks noGrp="1"/>
          </p:cNvSpPr>
          <p:nvPr>
            <p:ph type="subTitle" idx="1"/>
          </p:nvPr>
        </p:nvSpPr>
        <p:spPr/>
        <p:txBody>
          <a:bodyPr>
            <a:normAutofit/>
          </a:bodyPr>
          <a:lstStyle/>
          <a:p>
            <a:pPr algn="ctr"/>
            <a:r>
              <a:rPr lang="ru-RU" sz="2800" b="1" dirty="0" smtClean="0">
                <a:solidFill>
                  <a:schemeClr val="tx1"/>
                </a:solidFill>
                <a:latin typeface="Times New Roman" panose="02020603050405020304" pitchFamily="18" charset="0"/>
                <a:cs typeface="Times New Roman" panose="02020603050405020304" pitchFamily="18" charset="0"/>
              </a:rPr>
              <a:t>Лекция 12</a:t>
            </a:r>
            <a:endParaRPr lang="ru-RU"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8457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Успешность решения определенных задач психологической коррекции в значительной степени зависит от подбора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техник. Это могут быть техники, широко используемые в зарубежной и отечественной психологии, – проигрывание ролей друг друга (</a:t>
            </a:r>
            <a:r>
              <a:rPr lang="ru-RU" dirty="0" err="1" smtClean="0">
                <a:latin typeface="Times New Roman" panose="02020603050405020304" pitchFamily="18" charset="0"/>
                <a:cs typeface="Times New Roman" panose="02020603050405020304" pitchFamily="18" charset="0"/>
              </a:rPr>
              <a:t>Barker</a:t>
            </a:r>
            <a:r>
              <a:rPr lang="ru-RU" dirty="0" smtClean="0">
                <a:latin typeface="Times New Roman" panose="02020603050405020304" pitchFamily="18" charset="0"/>
                <a:cs typeface="Times New Roman" panose="02020603050405020304" pitchFamily="18" charset="0"/>
              </a:rPr>
              <a:t>, 1981), техника «намеренного бездействия» (</a:t>
            </a:r>
            <a:r>
              <a:rPr lang="ru-RU" dirty="0" err="1" smtClean="0">
                <a:latin typeface="Times New Roman" panose="02020603050405020304" pitchFamily="18" charset="0"/>
                <a:cs typeface="Times New Roman" panose="02020603050405020304" pitchFamily="18" charset="0"/>
              </a:rPr>
              <a:t>Peres</a:t>
            </a:r>
            <a:r>
              <a:rPr lang="ru-RU" dirty="0" smtClean="0">
                <a:latin typeface="Times New Roman" panose="02020603050405020304" pitchFamily="18" charset="0"/>
                <a:cs typeface="Times New Roman" panose="02020603050405020304" pitchFamily="18" charset="0"/>
              </a:rPr>
              <a:t>, 1979), техника «обмен ролями» (Захаров, 1982), </a:t>
            </a:r>
            <a:r>
              <a:rPr lang="ru-RU" dirty="0" err="1" smtClean="0">
                <a:latin typeface="Times New Roman" panose="02020603050405020304" pitchFamily="18" charset="0"/>
                <a:cs typeface="Times New Roman" panose="02020603050405020304" pitchFamily="18" charset="0"/>
              </a:rPr>
              <a:t>психодрамы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Moreno</a:t>
            </a:r>
            <a:r>
              <a:rPr lang="ru-RU" dirty="0" smtClean="0">
                <a:latin typeface="Times New Roman" panose="02020603050405020304" pitchFamily="18" charset="0"/>
                <a:cs typeface="Times New Roman" panose="02020603050405020304" pitchFamily="18" charset="0"/>
              </a:rPr>
              <a:t>, 1965; </a:t>
            </a:r>
            <a:r>
              <a:rPr lang="ru-RU" dirty="0" err="1" smtClean="0">
                <a:latin typeface="Times New Roman" panose="02020603050405020304" pitchFamily="18" charset="0"/>
                <a:cs typeface="Times New Roman" panose="02020603050405020304" pitchFamily="18" charset="0"/>
              </a:rPr>
              <a:t>Kipper</a:t>
            </a:r>
            <a:r>
              <a:rPr lang="ru-RU" dirty="0" smtClean="0">
                <a:latin typeface="Times New Roman" panose="02020603050405020304" pitchFamily="18" charset="0"/>
                <a:cs typeface="Times New Roman" panose="02020603050405020304" pitchFamily="18" charset="0"/>
              </a:rPr>
              <a:t>, 1986), арт-терапия (Захаров, 1986), групповые дискуссии (</a:t>
            </a:r>
            <a:r>
              <a:rPr lang="ru-RU" dirty="0" err="1" smtClean="0">
                <a:latin typeface="Times New Roman" panose="02020603050405020304" pitchFamily="18" charset="0"/>
                <a:cs typeface="Times New Roman" panose="02020603050405020304" pitchFamily="18" charset="0"/>
              </a:rPr>
              <a:t>Мамайчук</a:t>
            </a:r>
            <a:r>
              <a:rPr lang="ru-RU" dirty="0" smtClean="0">
                <a:latin typeface="Times New Roman" panose="02020603050405020304" pitchFamily="18" charset="0"/>
                <a:cs typeface="Times New Roman" panose="02020603050405020304" pitchFamily="18" charset="0"/>
              </a:rPr>
              <a:t>, 2000) и многие другие.</a:t>
            </a:r>
          </a:p>
          <a:p>
            <a:pPr algn="just"/>
            <a:r>
              <a:rPr lang="ru-RU" dirty="0" smtClean="0">
                <a:latin typeface="Times New Roman" panose="02020603050405020304" pitchFamily="18" charset="0"/>
                <a:cs typeface="Times New Roman" panose="02020603050405020304" pitchFamily="18" charset="0"/>
              </a:rPr>
              <a:t>Основной целью организационного блока является практическая реализация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задач.</a:t>
            </a:r>
          </a:p>
          <a:p>
            <a:pPr algn="just"/>
            <a:r>
              <a:rPr lang="ru-RU" dirty="0" smtClean="0">
                <a:latin typeface="Times New Roman" panose="02020603050405020304" pitchFamily="18" charset="0"/>
                <a:cs typeface="Times New Roman" panose="02020603050405020304" pitchFamily="18" charset="0"/>
              </a:rPr>
              <a:t>1. Обучение подростка и его родителей умению объективно оценивать трудные для них жизненные ситуации, умению увидеть их как бы со стороны.</a:t>
            </a:r>
          </a:p>
          <a:p>
            <a:pPr algn="just"/>
            <a:r>
              <a:rPr lang="ru-RU" dirty="0" smtClean="0">
                <a:latin typeface="Times New Roman" panose="02020603050405020304" pitchFamily="18" charset="0"/>
                <a:cs typeface="Times New Roman" panose="02020603050405020304" pitchFamily="18" charset="0"/>
              </a:rPr>
              <a:t>2. Активизация каждого участника психологической коррекции в процессе занятий.</a:t>
            </a:r>
          </a:p>
          <a:p>
            <a:pPr algn="just"/>
            <a:r>
              <a:rPr lang="ru-RU" dirty="0" smtClean="0">
                <a:latin typeface="Times New Roman" panose="02020603050405020304" pitchFamily="18" charset="0"/>
                <a:cs typeface="Times New Roman" panose="02020603050405020304" pitchFamily="18" charset="0"/>
              </a:rPr>
              <a:t>3. Расширение диапазона возможных вариантов поведения родителей и подростков в трудных для них жизненных ситуациях.</a:t>
            </a:r>
          </a:p>
          <a:p>
            <a:pPr algn="just"/>
            <a:r>
              <a:rPr lang="ru-RU" dirty="0" smtClean="0">
                <a:latin typeface="Times New Roman" panose="02020603050405020304" pitchFamily="18" charset="0"/>
                <a:cs typeface="Times New Roman" panose="02020603050405020304" pitchFamily="18" charset="0"/>
              </a:rPr>
              <a:t>Для решения первой задачи целесообразно проводить занятия с семьей на уровне реального поведения в форме ролевой игры. Например, подросток выполняет роль родителя или приятеля, и ему предлагают разрешить ситуацию и выбрать наиболее приемлемые варианты выхода из нее. Все члены семьи выступают в главной роли и разрешают различные ситуации, предварительно инсценированные психологом. Трудные ситуации психолог подбирает из реальной жизни семьи подростка. Например, подросток в очередной раз прогулял школу, не выполнил вовремя уроки и т. д. Затем результаты игры обобщаются. На доске выписываются все предложенные варианты поведения, обсуждается, какие варианты наиболее приемлемы для семьи.</a:t>
            </a:r>
          </a:p>
          <a:p>
            <a:pPr algn="just"/>
            <a:r>
              <a:rPr lang="ru-RU" dirty="0" smtClean="0">
                <a:latin typeface="Times New Roman" panose="02020603050405020304" pitchFamily="18" charset="0"/>
                <a:cs typeface="Times New Roman" panose="02020603050405020304" pitchFamily="18" charset="0"/>
              </a:rPr>
              <a:t>Многие родители испытывают существенные трудности при выполнении ролей, замыкаются, отказываются их выполнять. Перед психологом стоит задача усиления мотивации родителей к участию в ролевых играх (вторая задача). Это достигается с помощью следующих психотехнических приемов: активная поддержка психологом всех членов семьи в процессе игры; непосредственное участие самого психолога в ролевой игре; разъяснение родителям целей и задач игры, т. е. создание положительной установки на игру.</a:t>
            </a:r>
          </a:p>
        </p:txBody>
      </p:sp>
    </p:spTree>
    <p:extLst>
      <p:ext uri="{BB962C8B-B14F-4D97-AF65-F5344CB8AC3E}">
        <p14:creationId xmlns:p14="http://schemas.microsoft.com/office/powerpoint/2010/main" val="3996701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68239"/>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 целью расширения диапазона возможных вариантов поведения у родителей и подростков в трудных для них ситуациях (третья задача) рекомендуется проводить специальные групповые занятия с несколькими семьями. Подбор семей, участвующих в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проводится с учетом сходства проблем и их желания участвовать в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занятиях.</a:t>
            </a:r>
          </a:p>
          <a:p>
            <a:pPr algn="just"/>
            <a:r>
              <a:rPr lang="ru-RU" dirty="0" smtClean="0">
                <a:latin typeface="Times New Roman" panose="02020603050405020304" pitchFamily="18" charset="0"/>
                <a:cs typeface="Times New Roman" panose="02020603050405020304" pitchFamily="18" charset="0"/>
              </a:rPr>
              <a:t>Целесообразно использовать групповые дискуссии, чтобы совместно выработать оптимальный подход к той или иной жизненной ситуации, основываясь на понимании ее психологического смысла. Можно выделить следующие основные задачи групповой дискуссии:</a:t>
            </a:r>
          </a:p>
          <a:p>
            <a:pPr algn="just"/>
            <a:r>
              <a:rPr lang="ru-RU" dirty="0" smtClean="0">
                <a:latin typeface="Times New Roman" panose="02020603050405020304" pitchFamily="18" charset="0"/>
                <a:cs typeface="Times New Roman" panose="02020603050405020304" pitchFamily="18" charset="0"/>
              </a:rPr>
              <a:t>1. Коррекция искаженных представлений родителей о различных аспектах семейных взаимоотношений, о способах разрешения семейного конфликта, о стилях семейного воспитания ребенка.</a:t>
            </a:r>
          </a:p>
          <a:p>
            <a:pPr algn="just"/>
            <a:r>
              <a:rPr lang="ru-RU" dirty="0" smtClean="0">
                <a:latin typeface="Times New Roman" panose="02020603050405020304" pitchFamily="18" charset="0"/>
                <a:cs typeface="Times New Roman" panose="02020603050405020304" pitchFamily="18" charset="0"/>
              </a:rPr>
              <a:t>2. Обучение членов семьи методам дискуссии, т. е. коллективному обсуждению своих проблем.</a:t>
            </a:r>
          </a:p>
          <a:p>
            <a:pPr algn="just"/>
            <a:r>
              <a:rPr lang="ru-RU" dirty="0" smtClean="0">
                <a:latin typeface="Times New Roman" panose="02020603050405020304" pitchFamily="18" charset="0"/>
                <a:cs typeface="Times New Roman" panose="02020603050405020304" pitchFamily="18" charset="0"/>
              </a:rPr>
              <a:t>3. Формирование у членов семьи адекватного представления о потенциальных возможностях ее членов.</a:t>
            </a:r>
          </a:p>
          <a:p>
            <a:pPr algn="just"/>
            <a:r>
              <a:rPr lang="ru-RU" dirty="0" smtClean="0">
                <a:latin typeface="Times New Roman" panose="02020603050405020304" pitchFamily="18" charset="0"/>
                <a:cs typeface="Times New Roman" panose="02020603050405020304" pitchFamily="18" charset="0"/>
              </a:rPr>
              <a:t>Участвуя в групповой дискуссии, родители с удивлением узнают, что многие вещи, которые им казались очевидными, например, обязательное наказание ребенка, для других семей таковыми не являются. Участие в дискуссии расшатывает устоявшиеся ранее родительские стереотипы, заставляет их заново проверить их правильность и адекватность.</a:t>
            </a:r>
          </a:p>
          <a:p>
            <a:pPr algn="just"/>
            <a:r>
              <a:rPr lang="ru-RU" dirty="0" smtClean="0">
                <a:latin typeface="Times New Roman" panose="02020603050405020304" pitchFamily="18" charset="0"/>
                <a:cs typeface="Times New Roman" panose="02020603050405020304" pitchFamily="18" charset="0"/>
              </a:rPr>
              <a:t>Очень важно сформировать у членов семьи более широкий взгляд на различные семейные проблемы, в том числе и воспитание ребенка. Психолог предлагает родителям различные ситуации, в которых должны быть отражены потребности каждого участника группы. Каждый участник группы должен высказать свою точку зрения на представленную проблему. Все высказывания записываются, а затем принимается коллективное конструктивное решение. Однако главной задачей групповой дискуссии является не нахождение каких-то оптимальных, конкретных вариантов выхода из трудной ситуации, а повышение мотивации и вовлеченности участников группы в анализ и решение обсуждаемых проблем. В процессе групповой дискуссии психолог фиксирует отношение родителей к ситуациям по следующим параметрам: мотивация, эмоциональное или рациональное отношение к ситуации, конструктивный или неконструктивный выход из ситуации.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4654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Наш опыт свидетельствует, что у большинства родителей наблюдается эмоциональная оценка ситуаций. Это проявляется в таких высказываниях как: «это меня шокирует», «расстраивает», «у меня пропадает сон» и пр., что способствует неконструктивным способам решения семейных проблем.</a:t>
            </a:r>
          </a:p>
          <a:p>
            <a:pPr algn="just"/>
            <a:r>
              <a:rPr lang="ru-RU" dirty="0" smtClean="0">
                <a:latin typeface="Times New Roman" panose="02020603050405020304" pitchFamily="18" charset="0"/>
                <a:cs typeface="Times New Roman" panose="02020603050405020304" pitchFamily="18" charset="0"/>
              </a:rPr>
              <a:t>В процессе групповых дискуссий многие родители научились осознавать свои проблемы, но большинство из них испытывало существенные трудности в реализации своих педагогических возможностей. Это наглядно проявлялось в неадекватных формах поведения по отношению к подростку. Например, родители утверждали: «Я понимаю, почему мой сын так поступил, но не знаю, как на это реагировать».</a:t>
            </a:r>
          </a:p>
          <a:p>
            <a:pPr algn="just"/>
            <a:r>
              <a:rPr lang="ru-RU" dirty="0" smtClean="0">
                <a:latin typeface="Times New Roman" panose="02020603050405020304" pitchFamily="18" charset="0"/>
                <a:cs typeface="Times New Roman" panose="02020603050405020304" pitchFamily="18" charset="0"/>
              </a:rPr>
              <a:t>Психологическая коррекция не должна ограничиваться только </a:t>
            </a:r>
            <a:r>
              <a:rPr lang="ru-RU" dirty="0" err="1" smtClean="0">
                <a:latin typeface="Times New Roman" panose="02020603050405020304" pitchFamily="18" charset="0"/>
                <a:cs typeface="Times New Roman" panose="02020603050405020304" pitchFamily="18" charset="0"/>
              </a:rPr>
              <a:t>психокоррекционными</a:t>
            </a:r>
            <a:r>
              <a:rPr lang="ru-RU" dirty="0" smtClean="0">
                <a:latin typeface="Times New Roman" panose="02020603050405020304" pitchFamily="18" charset="0"/>
                <a:cs typeface="Times New Roman" panose="02020603050405020304" pitchFamily="18" charset="0"/>
              </a:rPr>
              <a:t> занятиями. Важное значение имеет правильная организация жизнедеятельности подростка и его семьи. Для этого психолог вместе с родителями составляет план организации досуга подростка, его учебных мероприятий на определенный период времени, обсуждает роль каждого из родителей в том или ином виде деятельности подростка.</a:t>
            </a:r>
          </a:p>
          <a:p>
            <a:pPr algn="just"/>
            <a:r>
              <a:rPr lang="ru-RU" dirty="0" smtClean="0">
                <a:latin typeface="Times New Roman" panose="02020603050405020304" pitchFamily="18" charset="0"/>
                <a:cs typeface="Times New Roman" panose="02020603050405020304" pitchFamily="18" charset="0"/>
              </a:rPr>
              <a:t>Важным критерием оценки эффективности занятий организационного блока является свободное выражение родителями и подростком собственных эмоций, понимание и раскрытие своих проблем, осознание своей роли в развитии ситуации конфликта с подростком.</a:t>
            </a:r>
          </a:p>
          <a:p>
            <a:pPr algn="just"/>
            <a:r>
              <a:rPr lang="ru-RU" dirty="0" smtClean="0">
                <a:latin typeface="Times New Roman" panose="02020603050405020304" pitchFamily="18" charset="0"/>
                <a:cs typeface="Times New Roman" panose="02020603050405020304" pitchFamily="18" charset="0"/>
              </a:rPr>
              <a:t>Коммуникативный блок отвечает за установление оптимальных взаимоотношений между всеми участниками коррекционного процесса (подростком, родителями и другими членами семьи), а также формирование новых приемов и способов общения и поведения с подростками. Это достигается с помощью сюжетно-ролевых игр с последующим обсуждением особенностей взаимодействия участников игры. В нашей практике мы использовали видеозапись. Родители после окончания занятий охотно просматривали видеосюжеты, обсуждали результаты. Психолог обращал особое внимание на невербальные формы коммуникации: жесты, взгляд и пр., а также тон голоса (требовательный, жесткий, мягкий и пр.). Важным принципом психологической коррекции </a:t>
            </a:r>
            <a:r>
              <a:rPr lang="ru-RU" dirty="0" err="1" smtClean="0">
                <a:latin typeface="Times New Roman" panose="02020603050405020304" pitchFamily="18" charset="0"/>
                <a:cs typeface="Times New Roman" panose="02020603050405020304" pitchFamily="18" charset="0"/>
              </a:rPr>
              <a:t>родительско</a:t>
            </a:r>
            <a:r>
              <a:rPr lang="ru-RU" dirty="0" smtClean="0">
                <a:latin typeface="Times New Roman" panose="02020603050405020304" pitchFamily="18" charset="0"/>
                <a:cs typeface="Times New Roman" panose="02020603050405020304" pitchFamily="18" charset="0"/>
              </a:rPr>
              <a:t>-детских отношений является онтогенетический подход, впервые предложенный В. В. Лебединским с соавторами (Лебединский, 1988). Он включает в себя гармонизацию личностной структуры подростка за счет воздействия на его эмоционально-волевую, </a:t>
            </a:r>
            <a:r>
              <a:rPr lang="ru-RU" dirty="0" err="1" smtClean="0">
                <a:latin typeface="Times New Roman" panose="02020603050405020304" pitchFamily="18" charset="0"/>
                <a:cs typeface="Times New Roman" panose="02020603050405020304" pitchFamily="18" charset="0"/>
              </a:rPr>
              <a:t>по-требностно-мотивационную</a:t>
            </a:r>
            <a:r>
              <a:rPr lang="ru-RU" dirty="0" smtClean="0">
                <a:latin typeface="Times New Roman" panose="02020603050405020304" pitchFamily="18" charset="0"/>
                <a:cs typeface="Times New Roman" panose="02020603050405020304" pitchFamily="18" charset="0"/>
              </a:rPr>
              <a:t>, коммуникативно-поведенческую сферы.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3179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Этот подход предполагает возврат к ранним онтогенетическим этапам особенностей поведения подростка и общения родителей с ним. Мы использовали такие психотехнические игры, как «чтение мыслей», «живая скульптура». Организация этих игр проводилась в семейной группе (родитель-подросток). Психолог предварительно договаривался с подростком, и тот изображал определенные чувства: «разочарование», «удивление», «досаду», «радость» и пр. Родитель должен был угадать, какое чувство изображает подросток. Затем родители изображали чувства, а подросток угадывал их. </a:t>
            </a:r>
          </a:p>
          <a:p>
            <a:pPr algn="just"/>
            <a:r>
              <a:rPr lang="ru-RU" dirty="0" smtClean="0">
                <a:latin typeface="Times New Roman" panose="02020603050405020304" pitchFamily="18" charset="0"/>
                <a:cs typeface="Times New Roman" panose="02020603050405020304" pitchFamily="18" charset="0"/>
              </a:rPr>
              <a:t>При выполнении упражнения «живая скульптура» подросток и родитель изображали животных, предметы и пр. Целесообразно использовать игру, предложенную К. </a:t>
            </a:r>
            <a:r>
              <a:rPr lang="ru-RU" dirty="0" err="1" smtClean="0">
                <a:latin typeface="Times New Roman" panose="02020603050405020304" pitchFamily="18" charset="0"/>
                <a:cs typeface="Times New Roman" panose="02020603050405020304" pitchFamily="18" charset="0"/>
              </a:rPr>
              <a:t>Рудестамом</a:t>
            </a:r>
            <a:r>
              <a:rPr lang="ru-RU" dirty="0" smtClean="0">
                <a:latin typeface="Times New Roman" panose="02020603050405020304" pitchFamily="18" charset="0"/>
                <a:cs typeface="Times New Roman" panose="02020603050405020304" pitchFamily="18" charset="0"/>
              </a:rPr>
              <a:t> (1998) «Скульптура семьи».</a:t>
            </a:r>
          </a:p>
          <a:p>
            <a:pPr algn="just"/>
            <a:r>
              <a:rPr lang="ru-RU" dirty="0" smtClean="0">
                <a:latin typeface="Times New Roman" panose="02020603050405020304" pitchFamily="18" charset="0"/>
                <a:cs typeface="Times New Roman" panose="02020603050405020304" pitchFamily="18" charset="0"/>
              </a:rPr>
              <a:t>Цель данной игры: Диагностика семейных отношений и осознание их проблем. Занятие проводится в детско-родительских группах, состоящих из двух-трех семей.</a:t>
            </a:r>
          </a:p>
          <a:p>
            <a:pPr algn="just"/>
            <a:r>
              <a:rPr lang="ru-RU" b="1" dirty="0" smtClean="0">
                <a:latin typeface="Times New Roman" panose="02020603050405020304" pitchFamily="18" charset="0"/>
                <a:cs typeface="Times New Roman" panose="02020603050405020304" pitchFamily="18" charset="0"/>
              </a:rPr>
              <a:t>Ход занятия:</a:t>
            </a:r>
          </a:p>
          <a:p>
            <a:pPr algn="just"/>
            <a:r>
              <a:rPr lang="ru-RU" dirty="0" smtClean="0">
                <a:latin typeface="Times New Roman" panose="02020603050405020304" pitchFamily="18" charset="0"/>
                <a:cs typeface="Times New Roman" panose="02020603050405020304" pitchFamily="18" charset="0"/>
              </a:rPr>
              <a:t>Один из участников группы (желательно, подросток) добровольно вызывается создать скульптуру или живую картину семьи. Психолог предлагает подростку вспомнить, с кем он жил раньше (бабушки, дедушки, другие родственники), и включить их в свою семью. Предлагается расположить членов семьи в характерных для них положениях, создать сцену, которая изображает фрагмент из жизни семьи. Например, можно расположить семью вокруг стола или вспомнить загородную прогулку и расположить членов семьи на прогулке. Можно подобрать другие ситуации. После того, как подросток составил сцену, ему предлагается сообщить каждому участнику фразу, характеризующую данного члена семьи. После этого каждый участник сцены (взрослый) должен поделиться с группой своими чувствами, рассказать, что он думает о семье в целом и своей роли в ней.</a:t>
            </a:r>
          </a:p>
          <a:p>
            <a:pPr algn="just"/>
            <a:r>
              <a:rPr lang="ru-RU" dirty="0" smtClean="0">
                <a:latin typeface="Times New Roman" panose="02020603050405020304" pitchFamily="18" charset="0"/>
                <a:cs typeface="Times New Roman" panose="02020603050405020304" pitchFamily="18" charset="0"/>
              </a:rPr>
              <a:t>Такие игры вызывали положительные эмоции у участников группы, способствовали свободному выражению чувств, спонтанному поведению. Кроме того, мы использовали ролевые игры, содержание которых составляли ранние детские воспоминания о счастливых и несчастливых пережитых ситуациях. Предлагали подростку обыграть их в присутствии родителей или изобразить в рисунке. В процессе таких занятий проходило осознание, рационализация и творческая переработка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информации.</a:t>
            </a:r>
          </a:p>
        </p:txBody>
      </p:sp>
    </p:spTree>
    <p:extLst>
      <p:ext uri="{BB962C8B-B14F-4D97-AF65-F5344CB8AC3E}">
        <p14:creationId xmlns:p14="http://schemas.microsoft.com/office/powerpoint/2010/main" val="658337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Например, Николаю В., 14 лет 3 мес., было предложено вспомнить несчастливый день из своей жизни. Подросток вспоминал: «Когда мне было лет шесть, родители на даче громко спорили между собой, потом отец схватил кастрюлю и откинул ее в сторону, крышка от кастрюли полетела на меня, и я испугался и заплакал... Мама стала ругать отца, а он убежал из дома и его долго не было... Мы с мамой пошли его искать в лес... мама плакала, а я думал, что папу съели волки и тоже плакал... мне было страшно тогда ...потом папа пришел домой... он был очень пьяный... бабушка его ругала, била по лицу... мама так плакала».</a:t>
            </a:r>
          </a:p>
          <a:p>
            <a:pPr algn="just"/>
            <a:r>
              <a:rPr lang="ru-RU" dirty="0" smtClean="0">
                <a:latin typeface="Times New Roman" panose="02020603050405020304" pitchFamily="18" charset="0"/>
                <a:cs typeface="Times New Roman" panose="02020603050405020304" pitchFamily="18" charset="0"/>
              </a:rPr>
              <a:t>Подросток рассказал эту историю в присутствии родителей, чем очень удивил их. Отец стал утверждать, что не помнит такого случая в своей жизни. Семье было предложено обыграть эту ситуацию. Родители охотно согласились. Во время игры отец вспомнил о случившемся. После игры состоялось коллективное обсуждение. Члены группы высказывали свое мнение и предлагали альтернативные решения для выхода из сложившейся ситуации.</a:t>
            </a:r>
          </a:p>
          <a:p>
            <a:pPr algn="just"/>
            <a:r>
              <a:rPr lang="ru-RU" dirty="0" smtClean="0">
                <a:latin typeface="Times New Roman" panose="02020603050405020304" pitchFamily="18" charset="0"/>
                <a:cs typeface="Times New Roman" panose="02020603050405020304" pitchFamily="18" charset="0"/>
              </a:rPr>
              <a:t>Как уже отмечалось выше, стимуляция оптимальных взаимоотношений между подростками и их родителями успешно достигается не только в семейных группах, но и в детско-родительских группах, состоящих из нескольких семей. Опыт нашей работы показал, что для некоторых семей участие в родительских группах гармонизирует не только родительские, но и супружеские отношения.</a:t>
            </a:r>
          </a:p>
          <a:p>
            <a:pPr algn="just"/>
            <a:r>
              <a:rPr lang="ru-RU" dirty="0" smtClean="0">
                <a:latin typeface="Times New Roman" panose="02020603050405020304" pitchFamily="18" charset="0"/>
                <a:cs typeface="Times New Roman" panose="02020603050405020304" pitchFamily="18" charset="0"/>
              </a:rPr>
              <a:t>Работа с родительской группой строится в соответствии с общими принципами групповой работы. Групповая </a:t>
            </a:r>
            <a:r>
              <a:rPr lang="ru-RU" dirty="0" err="1" smtClean="0">
                <a:latin typeface="Times New Roman" panose="02020603050405020304" pitchFamily="18" charset="0"/>
                <a:cs typeface="Times New Roman" panose="02020603050405020304" pitchFamily="18" charset="0"/>
              </a:rPr>
              <a:t>психокоррекция</a:t>
            </a:r>
            <a:r>
              <a:rPr lang="ru-RU" dirty="0" smtClean="0">
                <a:latin typeface="Times New Roman" panose="02020603050405020304" pitchFamily="18" charset="0"/>
                <a:cs typeface="Times New Roman" panose="02020603050405020304" pitchFamily="18" charset="0"/>
              </a:rPr>
              <a:t> создает специфические условия для раскрытия </a:t>
            </a:r>
            <a:r>
              <a:rPr lang="ru-RU" dirty="0" err="1" smtClean="0">
                <a:latin typeface="Times New Roman" panose="02020603050405020304" pitchFamily="18" charset="0"/>
                <a:cs typeface="Times New Roman" panose="02020603050405020304" pitchFamily="18" charset="0"/>
              </a:rPr>
              <a:t>внутриличностной</a:t>
            </a:r>
            <a:r>
              <a:rPr lang="ru-RU" dirty="0" smtClean="0">
                <a:latin typeface="Times New Roman" panose="02020603050405020304" pitchFamily="18" charset="0"/>
                <a:cs typeface="Times New Roman" panose="02020603050405020304" pitchFamily="18" charset="0"/>
              </a:rPr>
              <a:t> и внутрисемейной проблематики с помощью моделирования и анализа актуального группового межличностного взаимодействия.</a:t>
            </a:r>
          </a:p>
          <a:p>
            <a:pPr algn="just"/>
            <a:r>
              <a:rPr lang="ru-RU" dirty="0" smtClean="0">
                <a:latin typeface="Times New Roman" panose="02020603050405020304" pitchFamily="18" charset="0"/>
                <a:cs typeface="Times New Roman" panose="02020603050405020304" pitchFamily="18" charset="0"/>
              </a:rPr>
              <a:t>Многочисленный опыт работы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и психотерапевтических групп, обобщенный русскими и зарубежными психологами, показал, что групповая форма работы создает оптимальные условия для конструктивной переработки личностных проблем, формирует эмоциональное переживание проблем и конфликтов на более высоком уровне, создает условия для формирования новых, более адекватных форм эмоционального реагирования и поведения в целом, вырабатывает новые социальные навыки, особенно в сфере межличностного общения. Процесс групповой коррекции в рамках коммуникативного блока включает в себя две основные фазы.</a:t>
            </a:r>
          </a:p>
        </p:txBody>
      </p:sp>
    </p:spTree>
    <p:extLst>
      <p:ext uri="{BB962C8B-B14F-4D97-AF65-F5344CB8AC3E}">
        <p14:creationId xmlns:p14="http://schemas.microsoft.com/office/powerpoint/2010/main" val="1747453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 первой, установочной фазе перед психологом стоит задача формирования группы как целое, формирование у членов группы положительного настроя на занятие. Основными психотехническими приемами на данной фазе являются спонтанные игры, направленные на развитие положительного эмоционального фона. Каждая семья (состоящая из двух или трех человек) выбирает лидера или капитана команды. Участники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занятий должны выполнить ряд упражнений на ловкость, смекалку, решить 3–4 задачи.</a:t>
            </a:r>
          </a:p>
          <a:p>
            <a:pPr algn="just"/>
            <a:r>
              <a:rPr lang="ru-RU" dirty="0" smtClean="0">
                <a:latin typeface="Times New Roman" panose="02020603050405020304" pitchFamily="18" charset="0"/>
                <a:cs typeface="Times New Roman" panose="02020603050405020304" pitchFamily="18" charset="0"/>
              </a:rPr>
              <a:t>Развлекательная форма занятий на установочной фазе способствует сближению членов группы, создает положительную эмоциональную установку на занятие. Неопределенность целей занятий на данном этапе и свобода самовыражения в спонтанных играх может вызвать некоторую тревогу у родителей. Поэтому рекомендуется проведение не больше двух-трех занятий установочной фазы.</a:t>
            </a:r>
          </a:p>
          <a:p>
            <a:pPr algn="just"/>
            <a:r>
              <a:rPr lang="ru-RU" dirty="0" smtClean="0">
                <a:latin typeface="Times New Roman" panose="02020603050405020304" pitchFamily="18" charset="0"/>
                <a:cs typeface="Times New Roman" panose="02020603050405020304" pitchFamily="18" charset="0"/>
              </a:rPr>
              <a:t>Основной целью подготовительной фазы семейной групповой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является структурирование группы, формирование активности и самостоятельности ее членов. Это достигается с помощью специальных сюжетно-ролевых игр и игр-драматизаций, направленных на снятие эмоционального напряжения. Используют такие ролевые игры, как «Мостик через пропасть», «Автобус в час пик», «Очередь» и пр. Игра «Мостик через пропасть» Основная цель: снятие эмоционального напряжения и более тесное знакомство членов группы друг с другом.</a:t>
            </a:r>
          </a:p>
          <a:p>
            <a:pPr algn="just"/>
            <a:r>
              <a:rPr lang="ru-RU" dirty="0" smtClean="0">
                <a:latin typeface="Times New Roman" panose="02020603050405020304" pitchFamily="18" charset="0"/>
                <a:cs typeface="Times New Roman" panose="02020603050405020304" pitchFamily="18" charset="0"/>
              </a:rPr>
              <a:t>Оборудование: скамейка высотой 20 см, длиной 2 метра. Инструкция: «Вы – группа туристов, и вам надо преодолеть это препятствие, пройти по этому мостику, который висит над пропастью. От ваших слаженных действий зависит успех восхождения. Сосредоточьтесь и пошли».</a:t>
            </a:r>
          </a:p>
          <a:p>
            <a:pPr algn="just"/>
            <a:r>
              <a:rPr lang="ru-RU" dirty="0" smtClean="0">
                <a:latin typeface="Times New Roman" panose="02020603050405020304" pitchFamily="18" charset="0"/>
                <a:cs typeface="Times New Roman" panose="02020603050405020304" pitchFamily="18" charset="0"/>
              </a:rPr>
              <a:t>Эти игры являются своеобразными имитационными моделями проблемных ситуаций межличностного общения. В процессе занятий психолог анализирует, как члены группы вживаются в роль, как помогают друг другу, кто из них берет на себя функции лидера. На этом этапе рекомендуется также использование приемов невербального взаимодействия с помощью таких игр, как «узнавание на ощупь другого человека», «поводырь», когда члены группы с завязанными глазами двигаются по комнате с помощью ведущего. На реконструктивной блоке групповой семейной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решаются следующие задачи: коррекция неадекватных эмоциональных реакций; обучение самостоятельному нахождению нужных форм эмоционального реагирования.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1554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3139321"/>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Это достигается с помощью </a:t>
            </a:r>
            <a:r>
              <a:rPr lang="ru-RU" dirty="0" err="1" smtClean="0">
                <a:latin typeface="Times New Roman" panose="02020603050405020304" pitchFamily="18" charset="0"/>
                <a:cs typeface="Times New Roman" panose="02020603050405020304" pitchFamily="18" charset="0"/>
              </a:rPr>
              <a:t>психодраматических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разыгрываний</a:t>
            </a:r>
            <a:r>
              <a:rPr lang="ru-RU" dirty="0" smtClean="0">
                <a:latin typeface="Times New Roman" panose="02020603050405020304" pitchFamily="18" charset="0"/>
                <a:cs typeface="Times New Roman" panose="02020603050405020304" pitchFamily="18" charset="0"/>
              </a:rPr>
              <a:t> конфликтов одной из семей. Родители и подросток меняются ролями. После «просмотра» </a:t>
            </a:r>
            <a:r>
              <a:rPr lang="ru-RU" dirty="0" err="1" smtClean="0">
                <a:latin typeface="Times New Roman" panose="02020603050405020304" pitchFamily="18" charset="0"/>
                <a:cs typeface="Times New Roman" panose="02020603050405020304" pitchFamily="18" charset="0"/>
              </a:rPr>
              <a:t>психодрамы</a:t>
            </a:r>
            <a:r>
              <a:rPr lang="ru-RU" dirty="0" smtClean="0">
                <a:latin typeface="Times New Roman" panose="02020603050405020304" pitchFamily="18" charset="0"/>
                <a:cs typeface="Times New Roman" panose="02020603050405020304" pitchFamily="18" charset="0"/>
              </a:rPr>
              <a:t> члены группы совместно обсуждают проблему. На первоначальных этапах эти проблемы предлагаются психологом: например, сын украл у матери деньги и сделал ей подарок, дочь требует от родителей отделения, размена квартиры и пр. На последующих этапах разыгрываются жизненные проблемы конкретных семей, участвующих в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с последующим обсуждением.</a:t>
            </a:r>
          </a:p>
          <a:p>
            <a:pPr algn="just"/>
            <a:r>
              <a:rPr lang="ru-RU" dirty="0" smtClean="0">
                <a:latin typeface="Times New Roman" panose="02020603050405020304" pitchFamily="18" charset="0"/>
                <a:cs typeface="Times New Roman" panose="02020603050405020304" pitchFamily="18" charset="0"/>
              </a:rPr>
              <a:t>В процессе групповой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необходимо проанализировать ее воздействие на участников на трех уровнях: эмоциональном, когнитивном и поведенческом. В таблице представлены оценочные радикалы коммуникативного блока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a:t>
            </a:r>
          </a:p>
          <a:p>
            <a:pPr algn="ctr"/>
            <a:r>
              <a:rPr lang="ru-RU" b="1" dirty="0" smtClean="0">
                <a:latin typeface="Times New Roman" panose="02020603050405020304" pitchFamily="18" charset="0"/>
                <a:cs typeface="Times New Roman" panose="02020603050405020304" pitchFamily="18" charset="0"/>
              </a:rPr>
              <a:t>Динамика </a:t>
            </a:r>
            <a:r>
              <a:rPr lang="ru-RU" b="1" dirty="0" err="1" smtClean="0">
                <a:latin typeface="Times New Roman" panose="02020603050405020304" pitchFamily="18" charset="0"/>
                <a:cs typeface="Times New Roman" panose="02020603050405020304" pitchFamily="18" charset="0"/>
              </a:rPr>
              <a:t>психокоррекционного</a:t>
            </a:r>
            <a:r>
              <a:rPr lang="ru-RU" b="1" dirty="0" smtClean="0">
                <a:latin typeface="Times New Roman" panose="02020603050405020304" pitchFamily="18" charset="0"/>
                <a:cs typeface="Times New Roman" panose="02020603050405020304" pitchFamily="18" charset="0"/>
              </a:rPr>
              <a:t> процесса коммуникативного блока</a:t>
            </a:r>
            <a:endParaRPr lang="ru-RU" b="1" dirty="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434549657"/>
              </p:ext>
            </p:extLst>
          </p:nvPr>
        </p:nvGraphicFramePr>
        <p:xfrm>
          <a:off x="95534" y="2483893"/>
          <a:ext cx="12096465" cy="4434946"/>
        </p:xfrm>
        <a:graphic>
          <a:graphicData uri="http://schemas.openxmlformats.org/drawingml/2006/table">
            <a:tbl>
              <a:tblPr firstRow="1" bandRow="1">
                <a:tableStyleId>{5C22544A-7EE6-4342-B048-85BDC9FD1C3A}</a:tableStyleId>
              </a:tblPr>
              <a:tblGrid>
                <a:gridCol w="4032155"/>
                <a:gridCol w="4032155"/>
                <a:gridCol w="4032155"/>
              </a:tblGrid>
              <a:tr h="243961">
                <a:tc>
                  <a:txBody>
                    <a:bodyPr/>
                    <a:lstStyle/>
                    <a:p>
                      <a:r>
                        <a:rPr lang="ru-RU" sz="1400" dirty="0" smtClean="0">
                          <a:latin typeface="Times New Roman" panose="02020603050405020304" pitchFamily="18" charset="0"/>
                          <a:cs typeface="Times New Roman" panose="02020603050405020304" pitchFamily="18" charset="0"/>
                        </a:rPr>
                        <a:t>Компонент личности</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Психологический механизм</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Радикалы</a:t>
                      </a:r>
                      <a:endParaRPr lang="ru-RU" sz="1400" dirty="0">
                        <a:latin typeface="Times New Roman" panose="02020603050405020304" pitchFamily="18" charset="0"/>
                        <a:cs typeface="Times New Roman" panose="02020603050405020304" pitchFamily="18" charset="0"/>
                      </a:endParaRPr>
                    </a:p>
                  </a:txBody>
                  <a:tcPr/>
                </a:tc>
              </a:tr>
              <a:tr h="2793922">
                <a:tc>
                  <a:txBody>
                    <a:bodyPr/>
                    <a:lstStyle/>
                    <a:p>
                      <a:r>
                        <a:rPr lang="ru-RU" sz="1400" dirty="0" smtClean="0">
                          <a:latin typeface="Times New Roman" panose="02020603050405020304" pitchFamily="18" charset="0"/>
                          <a:cs typeface="Times New Roman" panose="02020603050405020304" pitchFamily="18" charset="0"/>
                        </a:rPr>
                        <a:t>Эмоциональный</a:t>
                      </a:r>
                    </a:p>
                    <a:p>
                      <a:endParaRPr lang="ru-RU" sz="1400" dirty="0" smtClean="0">
                        <a:latin typeface="Times New Roman" panose="02020603050405020304" pitchFamily="18" charset="0"/>
                        <a:cs typeface="Times New Roman" panose="02020603050405020304" pitchFamily="18" charset="0"/>
                      </a:endParaRPr>
                    </a:p>
                    <a:p>
                      <a:endParaRPr lang="ru-RU" sz="1400" dirty="0" smtClean="0">
                        <a:latin typeface="Times New Roman" panose="02020603050405020304" pitchFamily="18" charset="0"/>
                        <a:cs typeface="Times New Roman" panose="02020603050405020304" pitchFamily="18" charset="0"/>
                      </a:endParaRPr>
                    </a:p>
                    <a:p>
                      <a:r>
                        <a:rPr lang="ru-RU" sz="1400" dirty="0" smtClean="0">
                          <a:latin typeface="Times New Roman" panose="02020603050405020304" pitchFamily="18" charset="0"/>
                          <a:cs typeface="Times New Roman" panose="02020603050405020304" pitchFamily="18" charset="0"/>
                        </a:rPr>
                        <a:t>Когнитивный</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Эмоциональное</a:t>
                      </a:r>
                    </a:p>
                    <a:p>
                      <a:r>
                        <a:rPr lang="ru-RU" sz="1400" dirty="0" smtClean="0">
                          <a:latin typeface="Times New Roman" panose="02020603050405020304" pitchFamily="18" charset="0"/>
                          <a:cs typeface="Times New Roman" panose="02020603050405020304" pitchFamily="18" charset="0"/>
                        </a:rPr>
                        <a:t>Реагирование</a:t>
                      </a:r>
                    </a:p>
                    <a:p>
                      <a:endParaRPr lang="ru-RU" sz="1400" dirty="0" smtClean="0">
                        <a:latin typeface="Times New Roman" panose="02020603050405020304" pitchFamily="18" charset="0"/>
                        <a:cs typeface="Times New Roman" panose="02020603050405020304" pitchFamily="18" charset="0"/>
                      </a:endParaRPr>
                    </a:p>
                    <a:p>
                      <a:r>
                        <a:rPr lang="ru-RU" sz="1400" dirty="0" smtClean="0">
                          <a:latin typeface="Times New Roman" panose="02020603050405020304" pitchFamily="18" charset="0"/>
                          <a:cs typeface="Times New Roman" panose="02020603050405020304" pitchFamily="18" charset="0"/>
                        </a:rPr>
                        <a:t>Расширение сферы</a:t>
                      </a:r>
                    </a:p>
                    <a:p>
                      <a:r>
                        <a:rPr lang="ru-RU" sz="1400" dirty="0" smtClean="0">
                          <a:latin typeface="Times New Roman" panose="02020603050405020304" pitchFamily="18" charset="0"/>
                          <a:cs typeface="Times New Roman" panose="02020603050405020304" pitchFamily="18" charset="0"/>
                        </a:rPr>
                        <a:t>осознания своих проблем</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Свободное выражение эмоций. Эмоциональное</a:t>
                      </a:r>
                    </a:p>
                    <a:p>
                      <a:r>
                        <a:rPr lang="ru-RU" sz="1400" dirty="0" smtClean="0">
                          <a:latin typeface="Times New Roman" panose="02020603050405020304" pitchFamily="18" charset="0"/>
                          <a:cs typeface="Times New Roman" panose="02020603050405020304" pitchFamily="18" charset="0"/>
                        </a:rPr>
                        <a:t>отношение к своим проблемам. Принятие</a:t>
                      </a:r>
                    </a:p>
                    <a:p>
                      <a:r>
                        <a:rPr lang="ru-RU" sz="1400" dirty="0" smtClean="0">
                          <a:latin typeface="Times New Roman" panose="02020603050405020304" pitchFamily="18" charset="0"/>
                          <a:cs typeface="Times New Roman" panose="02020603050405020304" pitchFamily="18" charset="0"/>
                        </a:rPr>
                        <a:t>эмоциональной поддержки. Изменение способов</a:t>
                      </a:r>
                    </a:p>
                    <a:p>
                      <a:r>
                        <a:rPr lang="ru-RU" sz="1400" dirty="0" smtClean="0">
                          <a:latin typeface="Times New Roman" panose="02020603050405020304" pitchFamily="18" charset="0"/>
                          <a:cs typeface="Times New Roman" panose="02020603050405020304" pitchFamily="18" charset="0"/>
                        </a:rPr>
                        <a:t>эмоционального реагирования на проблему</a:t>
                      </a:r>
                    </a:p>
                    <a:p>
                      <a:r>
                        <a:rPr lang="ru-RU" sz="1400" dirty="0" smtClean="0">
                          <a:latin typeface="Times New Roman" panose="02020603050405020304" pitchFamily="18" charset="0"/>
                          <a:cs typeface="Times New Roman" panose="02020603050405020304" pitchFamily="18" charset="0"/>
                        </a:rPr>
                        <a:t>Осознание мотивов воспитания. Осознание причин</a:t>
                      </a:r>
                    </a:p>
                    <a:p>
                      <a:r>
                        <a:rPr lang="ru-RU" sz="1400" dirty="0" smtClean="0">
                          <a:latin typeface="Times New Roman" panose="02020603050405020304" pitchFamily="18" charset="0"/>
                          <a:cs typeface="Times New Roman" panose="02020603050405020304" pitchFamily="18" charset="0"/>
                        </a:rPr>
                        <a:t>конфликта и своей роли в конфликте самим</a:t>
                      </a:r>
                    </a:p>
                    <a:p>
                      <a:r>
                        <a:rPr lang="ru-RU" sz="1400" dirty="0" smtClean="0">
                          <a:latin typeface="Times New Roman" panose="02020603050405020304" pitchFamily="18" charset="0"/>
                          <a:cs typeface="Times New Roman" panose="02020603050405020304" pitchFamily="18" charset="0"/>
                        </a:rPr>
                        <a:t>подростком. Понимание и принятие родителями</a:t>
                      </a:r>
                    </a:p>
                    <a:p>
                      <a:r>
                        <a:rPr lang="ru-RU" sz="1400" dirty="0" smtClean="0">
                          <a:latin typeface="Times New Roman" panose="02020603050405020304" pitchFamily="18" charset="0"/>
                          <a:cs typeface="Times New Roman" panose="02020603050405020304" pitchFamily="18" charset="0"/>
                        </a:rPr>
                        <a:t>личностных особенностей подростка</a:t>
                      </a:r>
                      <a:endParaRPr lang="ru-RU" sz="1400" dirty="0">
                        <a:latin typeface="Times New Roman" panose="02020603050405020304" pitchFamily="18" charset="0"/>
                        <a:cs typeface="Times New Roman" panose="02020603050405020304" pitchFamily="18" charset="0"/>
                      </a:endParaRPr>
                    </a:p>
                  </a:txBody>
                  <a:tcPr/>
                </a:tc>
              </a:tr>
              <a:tr h="1336224">
                <a:tc>
                  <a:txBody>
                    <a:bodyPr/>
                    <a:lstStyle/>
                    <a:p>
                      <a:r>
                        <a:rPr lang="ru-RU" sz="1400" dirty="0" smtClean="0">
                          <a:latin typeface="Times New Roman" panose="02020603050405020304" pitchFamily="18" charset="0"/>
                          <a:cs typeface="Times New Roman" panose="02020603050405020304" pitchFamily="18" charset="0"/>
                        </a:rPr>
                        <a:t>Поведенческий</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Формирование новых</a:t>
                      </a:r>
                    </a:p>
                    <a:p>
                      <a:r>
                        <a:rPr lang="ru-RU" sz="1400" dirty="0" smtClean="0">
                          <a:latin typeface="Times New Roman" panose="02020603050405020304" pitchFamily="18" charset="0"/>
                          <a:cs typeface="Times New Roman" panose="02020603050405020304" pitchFamily="18" charset="0"/>
                        </a:rPr>
                        <a:t>приемов и способов</a:t>
                      </a:r>
                    </a:p>
                    <a:p>
                      <a:r>
                        <a:rPr lang="ru-RU" sz="1400" dirty="0" smtClean="0">
                          <a:latin typeface="Times New Roman" panose="02020603050405020304" pitchFamily="18" charset="0"/>
                          <a:cs typeface="Times New Roman" panose="02020603050405020304" pitchFamily="18" charset="0"/>
                        </a:rPr>
                        <a:t>поведения</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Преодоление неадекватных форм поведения:</a:t>
                      </a:r>
                    </a:p>
                    <a:p>
                      <a:r>
                        <a:rPr lang="ru-RU" sz="1400" dirty="0" smtClean="0">
                          <a:latin typeface="Times New Roman" panose="02020603050405020304" pitchFamily="18" charset="0"/>
                          <a:cs typeface="Times New Roman" panose="02020603050405020304" pitchFamily="18" charset="0"/>
                        </a:rPr>
                        <a:t>эффективность, агрессивность, ригидность и др.</a:t>
                      </a:r>
                    </a:p>
                    <a:p>
                      <a:r>
                        <a:rPr lang="ru-RU" sz="1400" dirty="0" smtClean="0">
                          <a:latin typeface="Times New Roman" panose="02020603050405020304" pitchFamily="18" charset="0"/>
                          <a:cs typeface="Times New Roman" panose="02020603050405020304" pitchFamily="18" charset="0"/>
                        </a:rPr>
                        <a:t>Закрепление новых форм поведения и защитных</a:t>
                      </a:r>
                    </a:p>
                    <a:p>
                      <a:r>
                        <a:rPr lang="ru-RU" sz="1400" dirty="0" smtClean="0">
                          <a:latin typeface="Times New Roman" panose="02020603050405020304" pitchFamily="18" charset="0"/>
                          <a:cs typeface="Times New Roman" panose="02020603050405020304" pitchFamily="18" charset="0"/>
                        </a:rPr>
                        <a:t>механизмов</a:t>
                      </a:r>
                      <a:endParaRPr lang="ru-RU" sz="14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915209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452431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Перечисленные выше блоки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взаимосвязаны и представляют собой единый </a:t>
            </a:r>
            <a:r>
              <a:rPr lang="ru-RU" dirty="0" err="1" smtClean="0">
                <a:latin typeface="Times New Roman" panose="02020603050405020304" pitchFamily="18" charset="0"/>
                <a:cs typeface="Times New Roman" panose="02020603050405020304" pitchFamily="18" charset="0"/>
              </a:rPr>
              <a:t>психокоррекционный</a:t>
            </a:r>
            <a:r>
              <a:rPr lang="ru-RU" dirty="0" smtClean="0">
                <a:latin typeface="Times New Roman" panose="02020603050405020304" pitchFamily="18" charset="0"/>
                <a:cs typeface="Times New Roman" panose="02020603050405020304" pitchFamily="18" charset="0"/>
              </a:rPr>
              <a:t> комплекс. Сам </a:t>
            </a:r>
            <a:r>
              <a:rPr lang="ru-RU" dirty="0" err="1" smtClean="0">
                <a:latin typeface="Times New Roman" panose="02020603050405020304" pitchFamily="18" charset="0"/>
                <a:cs typeface="Times New Roman" panose="02020603050405020304" pitchFamily="18" charset="0"/>
              </a:rPr>
              <a:t>психокоррекционный</a:t>
            </a:r>
            <a:r>
              <a:rPr lang="ru-RU" dirty="0" smtClean="0">
                <a:latin typeface="Times New Roman" panose="02020603050405020304" pitchFamily="18" charset="0"/>
                <a:cs typeface="Times New Roman" panose="02020603050405020304" pitchFamily="18" charset="0"/>
              </a:rPr>
              <a:t> процесс складывается из трех этапов: уста-</a:t>
            </a:r>
            <a:r>
              <a:rPr lang="ru-RU" dirty="0" err="1" smtClean="0">
                <a:latin typeface="Times New Roman" panose="02020603050405020304" pitchFamily="18" charset="0"/>
                <a:cs typeface="Times New Roman" panose="02020603050405020304" pitchFamily="18" charset="0"/>
              </a:rPr>
              <a:t>новочно</a:t>
            </a:r>
            <a:r>
              <a:rPr lang="ru-RU" dirty="0" smtClean="0">
                <a:latin typeface="Times New Roman" panose="02020603050405020304" pitchFamily="18" charset="0"/>
                <a:cs typeface="Times New Roman" panose="02020603050405020304" pitchFamily="18" charset="0"/>
              </a:rPr>
              <a:t>-диагностический, собственно коррекционный и закрепляющий. В зависимости от особенностей межличностных отношений в семье и структуры личности подростка по-разному распределяются ведущие роли участников </a:t>
            </a:r>
            <a:r>
              <a:rPr lang="ru-RU" dirty="0" err="1" smtClean="0">
                <a:latin typeface="Times New Roman" panose="02020603050405020304" pitchFamily="18" charset="0"/>
                <a:cs typeface="Times New Roman" panose="02020603050405020304" pitchFamily="18" charset="0"/>
              </a:rPr>
              <a:t>психокоррекционного</a:t>
            </a:r>
            <a:r>
              <a:rPr lang="ru-RU" dirty="0" smtClean="0">
                <a:latin typeface="Times New Roman" panose="02020603050405020304" pitchFamily="18" charset="0"/>
                <a:cs typeface="Times New Roman" panose="02020603050405020304" pitchFamily="18" charset="0"/>
              </a:rPr>
              <a:t> процесса. Неадекватное поведение подростка, являясь следствием сформировавшейся личностной дисгармонии, проявляется в различных вариантах, начиная от </a:t>
            </a:r>
            <a:r>
              <a:rPr lang="ru-RU" dirty="0" err="1" smtClean="0">
                <a:latin typeface="Times New Roman" panose="02020603050405020304" pitchFamily="18" charset="0"/>
                <a:cs typeface="Times New Roman" panose="02020603050405020304" pitchFamily="18" charset="0"/>
              </a:rPr>
              <a:t>антидисциплинарных</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патохарактерологи-ческих</a:t>
            </a:r>
            <a:r>
              <a:rPr lang="ru-RU" dirty="0" smtClean="0">
                <a:latin typeface="Times New Roman" panose="02020603050405020304" pitchFamily="18" charset="0"/>
                <a:cs typeface="Times New Roman" panose="02020603050405020304" pitchFamily="18" charset="0"/>
              </a:rPr>
              <a:t> реакций до </a:t>
            </a:r>
            <a:r>
              <a:rPr lang="ru-RU" dirty="0" err="1" smtClean="0">
                <a:latin typeface="Times New Roman" panose="02020603050405020304" pitchFamily="18" charset="0"/>
                <a:cs typeface="Times New Roman" panose="02020603050405020304" pitchFamily="18" charset="0"/>
              </a:rPr>
              <a:t>девиантного</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делинквентного</a:t>
            </a:r>
            <a:r>
              <a:rPr lang="ru-RU" dirty="0" smtClean="0">
                <a:latin typeface="Times New Roman" panose="02020603050405020304" pitchFamily="18" charset="0"/>
                <a:cs typeface="Times New Roman" panose="02020603050405020304" pitchFamily="18" charset="0"/>
              </a:rPr>
              <a:t> поведения. Все это требует тщательного, аргументированного подбора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методов. Могут быть использованы методы </a:t>
            </a:r>
            <a:r>
              <a:rPr lang="ru-RU" dirty="0" err="1" smtClean="0">
                <a:latin typeface="Times New Roman" panose="02020603050405020304" pitchFamily="18" charset="0"/>
                <a:cs typeface="Times New Roman" panose="02020603050405020304" pitchFamily="18" charset="0"/>
              </a:rPr>
              <a:t>исиходинамического</a:t>
            </a:r>
            <a:r>
              <a:rPr lang="ru-RU" dirty="0" smtClean="0">
                <a:latin typeface="Times New Roman" panose="02020603050405020304" pitchFamily="18" charset="0"/>
                <a:cs typeface="Times New Roman" panose="02020603050405020304" pitchFamily="18" charset="0"/>
              </a:rPr>
              <a:t>, поведенческого, когнитивного и других направлений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Многочисленные работы отечественных авторов по данной проблеме и опыт нашей работы убедительно показал, что различные теоретические положения, лежащие в основе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методов и приемов, направленных на гармонизацию детско-родительских отношений, не противоречат друг другу при их практическом применении. При разработке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технологий необходимо ориентироваться не на конкретное теоретическое направление, а на клинико-психологические и личностно-уровневые характеристики подростка и его родителей. Использование многообразных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приемов позволяет индивидуализировать их применение в отношении конкретного участника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в зависимости от его возраста, личностных особенностей, клинико-патопсихологической формы нарушения поведения.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9574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психологической литературе много внимания уделяется анализу влияния отношения родителей к подростку на особенности формирования его личности. Родительские отношения рассматриваются как сложная система, включающая в себя разнообразные чувства родителей по отношению к ребенку, их поведенческие стереотипы, практикуемые в общении с ребенком, а также особенности восприятия и понимания характера и личности ребенка и его поступков.</a:t>
            </a:r>
          </a:p>
          <a:p>
            <a:pPr algn="just"/>
            <a:r>
              <a:rPr lang="ru-RU" dirty="0" smtClean="0">
                <a:latin typeface="Times New Roman" panose="02020603050405020304" pitchFamily="18" charset="0"/>
                <a:cs typeface="Times New Roman" panose="02020603050405020304" pitchFamily="18" charset="0"/>
              </a:rPr>
              <a:t>Нарушение взаимоотношений родителей и подростков может быть обусловлено различными факторами, которые можно разделить на внешние и внутренние. К внешним факторам можно отнести материально-бытовые условия, состав семьи (полная, неполная семья, количество детей). К внутренним факторам следует отнести ценностные ориентации семьи; уровень педагогической культуры родителей, личностные особенности родителей.</a:t>
            </a:r>
          </a:p>
          <a:p>
            <a:pPr algn="just"/>
            <a:r>
              <a:rPr lang="ru-RU" dirty="0" smtClean="0">
                <a:latin typeface="Times New Roman" panose="02020603050405020304" pitchFamily="18" charset="0"/>
                <a:cs typeface="Times New Roman" panose="02020603050405020304" pitchFamily="18" charset="0"/>
              </a:rPr>
              <a:t>Особые трудности в процессе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детей и подростков с нарушениями поведения вызывают неправильные, искаженные родительские установки на проблемы ребенка. К сожалению, большинство родителей ориентируются на отдельные симптомы нарушения поведения подростка. Например, мать жалуется на то, что сын «без спросу берет чужое, ворует», и просит психолога помочь ребенку избавиться от этого. </a:t>
            </a:r>
          </a:p>
          <a:p>
            <a:pPr algn="just"/>
            <a:r>
              <a:rPr lang="ru-RU" dirty="0" smtClean="0">
                <a:latin typeface="Times New Roman" panose="02020603050405020304" pitchFamily="18" charset="0"/>
                <a:cs typeface="Times New Roman" panose="02020603050405020304" pitchFamily="18" charset="0"/>
              </a:rPr>
              <a:t>Такой формальный, поверхностный взгляд на проблемы ребенка формирует у некоторых родителей потребительское отношение к психологической помощи, и такие родители ответственность за результат помощи ребенку полностью возлагают на психолога. Коррекция подобной позиции родителей, изменение их установки в отношении к </a:t>
            </a:r>
            <a:r>
              <a:rPr lang="ru-RU" dirty="0" err="1" smtClean="0">
                <a:latin typeface="Times New Roman" panose="02020603050405020304" pitchFamily="18" charset="0"/>
                <a:cs typeface="Times New Roman" panose="02020603050405020304" pitchFamily="18" charset="0"/>
              </a:rPr>
              <a:t>психокоррекционному</a:t>
            </a:r>
            <a:r>
              <a:rPr lang="ru-RU" dirty="0" smtClean="0">
                <a:latin typeface="Times New Roman" panose="02020603050405020304" pitchFamily="18" charset="0"/>
                <a:cs typeface="Times New Roman" panose="02020603050405020304" pitchFamily="18" charset="0"/>
              </a:rPr>
              <a:t> процессу и собственной роли в нем является принципиальным положением при построении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программы.</a:t>
            </a:r>
          </a:p>
          <a:p>
            <a:pPr algn="just"/>
            <a:r>
              <a:rPr lang="ru-RU" dirty="0" smtClean="0">
                <a:latin typeface="Times New Roman" panose="02020603050405020304" pitchFamily="18" charset="0"/>
                <a:cs typeface="Times New Roman" panose="02020603050405020304" pitchFamily="18" charset="0"/>
              </a:rPr>
              <a:t>Перед психологом стоит задача переориентации внимания родителей с отдельного симптома на личность ребенка в целом. Это достигается в процессе направленных бесед с родителями с обязательным знакомством их с результатами психодиагностических данных, а также в процессе совместных занятий с детьми, организация которых обеспечивает личностный рост каждого участника за счет приобретения нового уникального опыта социального взаимодействия.</a:t>
            </a:r>
          </a:p>
          <a:p>
            <a:pPr algn="just"/>
            <a:r>
              <a:rPr lang="ru-RU" dirty="0" smtClean="0">
                <a:latin typeface="Times New Roman" panose="02020603050405020304" pitchFamily="18" charset="0"/>
                <a:cs typeface="Times New Roman" panose="02020603050405020304" pitchFamily="18" charset="0"/>
              </a:rPr>
              <a:t>Семейную </a:t>
            </a:r>
            <a:r>
              <a:rPr lang="ru-RU" dirty="0" err="1" smtClean="0">
                <a:latin typeface="Times New Roman" panose="02020603050405020304" pitchFamily="18" charset="0"/>
                <a:cs typeface="Times New Roman" panose="02020603050405020304" pitchFamily="18" charset="0"/>
              </a:rPr>
              <a:t>психокоррекцию</a:t>
            </a:r>
            <a:r>
              <a:rPr lang="ru-RU" dirty="0" smtClean="0">
                <a:latin typeface="Times New Roman" panose="02020603050405020304" pitchFamily="18" charset="0"/>
                <a:cs typeface="Times New Roman" panose="02020603050405020304" pitchFamily="18" charset="0"/>
              </a:rPr>
              <a:t> мы рассматриваем как комплекс воздействий, направленных на гармонизацию личностной структуры и семейных взаимоотношений подростка, а также на решение актуальных психотравмирующих проблем, обусловленных нарушенными семейными отношениями.</a:t>
            </a:r>
          </a:p>
        </p:txBody>
      </p:sp>
    </p:spTree>
    <p:extLst>
      <p:ext uri="{BB962C8B-B14F-4D97-AF65-F5344CB8AC3E}">
        <p14:creationId xmlns:p14="http://schemas.microsoft.com/office/powerpoint/2010/main" val="1088764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Учитывая сложную многоуровневую структуру поведенческих нарушений у подростков в связи с проблемами семейного воспитания, мы выделили следующие блоки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работы с подростком и его семьей: гностический, конструктивный, организационный, коммуникативный и реконструктивный (</a:t>
            </a:r>
            <a:r>
              <a:rPr lang="ru-RU" dirty="0" err="1" smtClean="0">
                <a:latin typeface="Times New Roman" panose="02020603050405020304" pitchFamily="18" charset="0"/>
                <a:cs typeface="Times New Roman" panose="02020603050405020304" pitchFamily="18" charset="0"/>
              </a:rPr>
              <a:t>Ма-майчук</a:t>
            </a:r>
            <a:r>
              <a:rPr lang="ru-RU" dirty="0" smtClean="0">
                <a:latin typeface="Times New Roman" panose="02020603050405020304" pitchFamily="18" charset="0"/>
                <a:cs typeface="Times New Roman" panose="02020603050405020304" pitchFamily="18" charset="0"/>
              </a:rPr>
              <a:t> И. И., 1984; </a:t>
            </a:r>
            <a:r>
              <a:rPr lang="ru-RU" dirty="0" err="1" smtClean="0">
                <a:latin typeface="Times New Roman" panose="02020603050405020304" pitchFamily="18" charset="0"/>
                <a:cs typeface="Times New Roman" panose="02020603050405020304" pitchFamily="18" charset="0"/>
              </a:rPr>
              <a:t>Чавес</a:t>
            </a:r>
            <a:r>
              <a:rPr lang="ru-RU" dirty="0" smtClean="0">
                <a:latin typeface="Times New Roman" panose="02020603050405020304" pitchFamily="18" charset="0"/>
                <a:cs typeface="Times New Roman" panose="02020603050405020304" pitchFamily="18" charset="0"/>
              </a:rPr>
              <a:t>, 1992).</a:t>
            </a:r>
          </a:p>
          <a:p>
            <a:pPr algn="just"/>
            <a:r>
              <a:rPr lang="ru-RU" dirty="0" smtClean="0">
                <a:latin typeface="Times New Roman" panose="02020603050405020304" pitchFamily="18" charset="0"/>
                <a:cs typeface="Times New Roman" panose="02020603050405020304" pitchFamily="18" charset="0"/>
              </a:rPr>
              <a:t>Основной целью гностического блока является формирование у подростков и их родителей адекватного представления о своих личностных особенностях, своих переживаниях и потенциальных возможностях и стилях семейного воспитания. Этот блок является чрезвычайно важным в </a:t>
            </a:r>
            <a:r>
              <a:rPr lang="ru-RU" dirty="0" err="1" smtClean="0">
                <a:latin typeface="Times New Roman" panose="02020603050405020304" pitchFamily="18" charset="0"/>
                <a:cs typeface="Times New Roman" panose="02020603050405020304" pitchFamily="18" charset="0"/>
              </a:rPr>
              <a:t>психокоррекционном</a:t>
            </a:r>
            <a:r>
              <a:rPr lang="ru-RU" dirty="0" smtClean="0">
                <a:latin typeface="Times New Roman" panose="02020603050405020304" pitchFamily="18" charset="0"/>
                <a:cs typeface="Times New Roman" panose="02020603050405020304" pitchFamily="18" charset="0"/>
              </a:rPr>
              <a:t> комплексе.</a:t>
            </a:r>
          </a:p>
          <a:p>
            <a:pPr algn="just"/>
            <a:r>
              <a:rPr lang="ru-RU" dirty="0" smtClean="0">
                <a:latin typeface="Times New Roman" panose="02020603050405020304" pitchFamily="18" charset="0"/>
                <a:cs typeface="Times New Roman" panose="02020603050405020304" pitchFamily="18" charset="0"/>
              </a:rPr>
              <a:t>Внутри этого блока мы выделяем следующие фазы:</a:t>
            </a:r>
          </a:p>
          <a:p>
            <a:pPr algn="just"/>
            <a:r>
              <a:rPr lang="ru-RU" dirty="0" smtClean="0">
                <a:latin typeface="Times New Roman" panose="02020603050405020304" pitchFamily="18" charset="0"/>
                <a:cs typeface="Times New Roman" panose="02020603050405020304" pitchFamily="18" charset="0"/>
              </a:rPr>
              <a:t>1. Первичная психодиагностика (анализ родительских жалоб и особенностей их поведения).</a:t>
            </a:r>
          </a:p>
          <a:p>
            <a:pPr algn="just"/>
            <a:r>
              <a:rPr lang="ru-RU" dirty="0" smtClean="0">
                <a:latin typeface="Times New Roman" panose="02020603050405020304" pitchFamily="18" charset="0"/>
                <a:cs typeface="Times New Roman" panose="02020603050405020304" pitchFamily="18" charset="0"/>
              </a:rPr>
              <a:t>2. Психологическая диагностика родителей и подростка с использованием игровых методов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Знакомство с родителями и подростком начинается с первой встречи, в процессе которой психолог выслушивает жалобы родителей, а также составляет впечатление о них и подростке на основе их поведения и характера общения с психологом. Эти два источника информации являются основными диагностическими данными в рамках первичной психодиагностики.</a:t>
            </a:r>
          </a:p>
          <a:p>
            <a:pPr algn="just"/>
            <a:r>
              <a:rPr lang="ru-RU" dirty="0" smtClean="0">
                <a:latin typeface="Times New Roman" panose="02020603050405020304" pitchFamily="18" charset="0"/>
                <a:cs typeface="Times New Roman" panose="02020603050405020304" pitchFamily="18" charset="0"/>
              </a:rPr>
              <a:t>Психолог должен обратить особое внимание на мотивацию обращения к нему. Традиционно выделяются три основные мотивационные ориентации у родителей:</a:t>
            </a:r>
          </a:p>
          <a:p>
            <a:pPr algn="just"/>
            <a:r>
              <a:rPr lang="ru-RU" dirty="0" smtClean="0">
                <a:latin typeface="Times New Roman" panose="02020603050405020304" pitchFamily="18" charset="0"/>
                <a:cs typeface="Times New Roman" panose="02020603050405020304" pitchFamily="18" charset="0"/>
              </a:rPr>
              <a:t>1. Деловая ориентация, которая существует в двух формах:</a:t>
            </a:r>
          </a:p>
          <a:p>
            <a:pPr algn="just"/>
            <a:r>
              <a:rPr lang="ru-RU" dirty="0" smtClean="0">
                <a:latin typeface="Times New Roman" panose="02020603050405020304" pitchFamily="18" charset="0"/>
                <a:cs typeface="Times New Roman" panose="02020603050405020304" pitchFamily="18" charset="0"/>
              </a:rPr>
              <a:t>а) адекватная деловая ориентация, когда родитель искренне заинтересован в решении своей проблемы и полностью доверяет психологу;</a:t>
            </a:r>
          </a:p>
          <a:p>
            <a:pPr algn="just"/>
            <a:r>
              <a:rPr lang="ru-RU" dirty="0" smtClean="0">
                <a:latin typeface="Times New Roman" panose="02020603050405020304" pitchFamily="18" charset="0"/>
                <a:cs typeface="Times New Roman" panose="02020603050405020304" pitchFamily="18" charset="0"/>
              </a:rPr>
              <a:t>б) неадекватная деловая ориентация отличается от предыдущей тем, что родитель преувеличивает возможности психолога. Например: «Вот он позанимается, будет всегда послушным, продолжит посещать школу, пойдет в учебное заведение, куда я хочу и пр.»</a:t>
            </a:r>
          </a:p>
          <a:p>
            <a:pPr algn="just"/>
            <a:r>
              <a:rPr lang="ru-RU" dirty="0" smtClean="0">
                <a:latin typeface="Times New Roman" panose="02020603050405020304" pitchFamily="18" charset="0"/>
                <a:cs typeface="Times New Roman" panose="02020603050405020304" pitchFamily="18" charset="0"/>
              </a:rPr>
              <a:t>2. Потребительская ориентация, когда родители все свои проблемы перекладывают на консультанта-психолога и ориентированы на их быстрое решение.</a:t>
            </a:r>
          </a:p>
          <a:p>
            <a:pPr algn="just"/>
            <a:r>
              <a:rPr lang="ru-RU" dirty="0" smtClean="0">
                <a:latin typeface="Times New Roman" panose="02020603050405020304" pitchFamily="18" charset="0"/>
                <a:cs typeface="Times New Roman" panose="02020603050405020304" pitchFamily="18" charset="0"/>
              </a:rPr>
              <a:t>3. Игровая ориентация, когда родители обратились к психологу не с целью решения своих проблем, а с целью установить определенные отношения с ним, проверить его компетентность.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4833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Такая ориентация встречается у родителей, которые проявляют большой интерес к психологии, считают себя «специалистами» в этой области. С такой ориентацией родителей сталкиваются и молодые специалисты, и известные профессионалы. Например, материально обеспеченные родители считают обязательным проконсультироваться у крупного светила, чтобы потом всем рассказать, что они консультировались «у самого». Как правило, у родителей с «игровой мотивацией» нет серьезных жалоб на подростка.</a:t>
            </a:r>
          </a:p>
          <a:p>
            <a:pPr algn="just"/>
            <a:r>
              <a:rPr lang="ru-RU" dirty="0" smtClean="0">
                <a:latin typeface="Times New Roman" panose="02020603050405020304" pitchFamily="18" charset="0"/>
                <a:cs typeface="Times New Roman" panose="02020603050405020304" pitchFamily="18" charset="0"/>
              </a:rPr>
              <a:t>Нередко родители обращаются к психологу с готовой моделью желаемого результата и настаивают на ее осуществлении. Например, родители обращаются к психологу с просьбой оценки интеллекта ребенка. «Обследуйте его и докажите, что он может обучаться по массовой программе». В таких случаях психолог всегда сталкивается с принципиально важной задачей: точно и адекватно оценить истинное содержание и значение таких жалоб и просьб. Каждый из таких случаев требует кропотливого анализа, позволяющего психологу понять неосознаваемые родителями мотивы обращения к специалисту.</a:t>
            </a:r>
          </a:p>
          <a:p>
            <a:pPr algn="just"/>
            <a:r>
              <a:rPr lang="ru-RU" dirty="0" smtClean="0">
                <a:latin typeface="Times New Roman" panose="02020603050405020304" pitchFamily="18" charset="0"/>
                <a:cs typeface="Times New Roman" panose="02020603050405020304" pitchFamily="18" charset="0"/>
              </a:rPr>
              <a:t>На данном этапе психологической коррекции психолог должен эффективно оценить содержание жалоб родителей на подростка.</a:t>
            </a:r>
          </a:p>
          <a:p>
            <a:pPr algn="just"/>
            <a:r>
              <a:rPr lang="ru-RU" dirty="0" smtClean="0">
                <a:latin typeface="Times New Roman" panose="02020603050405020304" pitchFamily="18" charset="0"/>
                <a:cs typeface="Times New Roman" panose="02020603050405020304" pitchFamily="18" charset="0"/>
              </a:rPr>
              <a:t>Опыт нашей многолетней работы показывает, что при обращении к психологу наблюдаются следующие варианты жалоб на подростка:</a:t>
            </a:r>
          </a:p>
          <a:p>
            <a:pPr algn="just"/>
            <a:r>
              <a:rPr lang="ru-RU" dirty="0" smtClean="0">
                <a:latin typeface="Times New Roman" panose="02020603050405020304" pitchFamily="18" charset="0"/>
                <a:cs typeface="Times New Roman" panose="02020603050405020304" pitchFamily="18" charset="0"/>
              </a:rPr>
              <a:t>– жалобы на особенности поведения подростка;</a:t>
            </a:r>
          </a:p>
          <a:p>
            <a:pPr algn="just"/>
            <a:r>
              <a:rPr lang="ru-RU" dirty="0" smtClean="0">
                <a:latin typeface="Times New Roman" panose="02020603050405020304" pitchFamily="18" charset="0"/>
                <a:cs typeface="Times New Roman" panose="02020603050405020304" pitchFamily="18" charset="0"/>
              </a:rPr>
              <a:t>– жалобы на плохую успеваемость в школе;</a:t>
            </a:r>
          </a:p>
          <a:p>
            <a:pPr algn="just"/>
            <a:r>
              <a:rPr lang="ru-RU" dirty="0" smtClean="0">
                <a:latin typeface="Times New Roman" panose="02020603050405020304" pitchFamily="18" charset="0"/>
                <a:cs typeface="Times New Roman" panose="02020603050405020304" pitchFamily="18" charset="0"/>
              </a:rPr>
              <a:t>– жалобы на особенности эмоционального развития подростка (страхи, тревожность, нервозность, неустойчивый сон);</a:t>
            </a:r>
          </a:p>
          <a:p>
            <a:pPr algn="just"/>
            <a:r>
              <a:rPr lang="ru-RU" dirty="0" smtClean="0">
                <a:latin typeface="Times New Roman" panose="02020603050405020304" pitchFamily="18" charset="0"/>
                <a:cs typeface="Times New Roman" panose="02020603050405020304" pitchFamily="18" charset="0"/>
              </a:rPr>
              <a:t>– жалобы на индивидуальные психологические особенности (замкнутый, лживый, </a:t>
            </a:r>
            <a:r>
              <a:rPr lang="ru-RU" dirty="0" err="1" smtClean="0">
                <a:latin typeface="Times New Roman" panose="02020603050405020304" pitchFamily="18" charset="0"/>
                <a:cs typeface="Times New Roman" panose="02020603050405020304" pitchFamily="18" charset="0"/>
              </a:rPr>
              <a:t>сверхобщительный</a:t>
            </a:r>
            <a:r>
              <a:rPr lang="ru-RU" dirty="0" smtClean="0">
                <a:latin typeface="Times New Roman" panose="02020603050405020304" pitchFamily="18" charset="0"/>
                <a:cs typeface="Times New Roman" panose="02020603050405020304" pitchFamily="18" charset="0"/>
              </a:rPr>
              <a:t>, странный и пр.);</a:t>
            </a:r>
          </a:p>
          <a:p>
            <a:pPr algn="just"/>
            <a:r>
              <a:rPr lang="ru-RU" dirty="0" smtClean="0">
                <a:latin typeface="Times New Roman" panose="02020603050405020304" pitchFamily="18" charset="0"/>
                <a:cs typeface="Times New Roman" panose="02020603050405020304" pitchFamily="18" charset="0"/>
              </a:rPr>
              <a:t>– жалобы на отклонения в поведении (убегает из дому, ворует, лжет, прогуливает школу и пр.).</a:t>
            </a:r>
          </a:p>
          <a:p>
            <a:pPr algn="just"/>
            <a:r>
              <a:rPr lang="ru-RU" dirty="0" smtClean="0">
                <a:latin typeface="Times New Roman" panose="02020603050405020304" pitchFamily="18" charset="0"/>
                <a:cs typeface="Times New Roman" panose="02020603050405020304" pitchFamily="18" charset="0"/>
              </a:rPr>
              <a:t>Среди жалоб нередко встречаются необоснованные, которые можно разделить на две категории: частично необоснованные и абсолютно необоснованные жалобы. Частично необоснованные жалобы, как правило, обусловлены психологической безграмотностью родителей. Например, родители подростка жалуются на его плохое поведение в школе,</a:t>
            </a:r>
          </a:p>
          <a:p>
            <a:pPr algn="just"/>
            <a:r>
              <a:rPr lang="ru-RU" dirty="0" smtClean="0">
                <a:latin typeface="Times New Roman" panose="02020603050405020304" pitchFamily="18" charset="0"/>
                <a:cs typeface="Times New Roman" panose="02020603050405020304" pitchFamily="18" charset="0"/>
              </a:rPr>
              <a:t>плохую успеваемость ребенка в связи с предвзятым отношением учителей к нему или частыми встречами сына с отцом, который ушел из семьи.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5353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случае абсолютно необоснованных жалоб нередко возникает вопрос о психологических особенностях самих родителей, и их жалобы на подростка могут быть своеобразной проекцией своих личностных проблем. Например, родитель жалуется, что подросток «ворует деньги из дома», чего нет в действительности, и сама жалоба может являться отражением неадекватного родительского отношения к подростку.</a:t>
            </a:r>
          </a:p>
          <a:p>
            <a:pPr algn="just"/>
            <a:r>
              <a:rPr lang="ru-RU" dirty="0" smtClean="0">
                <a:latin typeface="Times New Roman" panose="02020603050405020304" pitchFamily="18" charset="0"/>
                <a:cs typeface="Times New Roman" panose="02020603050405020304" pitchFamily="18" charset="0"/>
              </a:rPr>
              <a:t>По направленности можно выделить два вида жалоб: жалобы, направленные на конкретный субъект, например на подростка, на учителей и т. п., и содержательные жалобы на нарушение развития, на поведение ребенка, на особенности его межличностных контактов и пр.</a:t>
            </a:r>
          </a:p>
          <a:p>
            <a:pPr algn="just"/>
            <a:r>
              <a:rPr lang="ru-RU" dirty="0" smtClean="0">
                <a:latin typeface="Times New Roman" panose="02020603050405020304" pitchFamily="18" charset="0"/>
                <a:cs typeface="Times New Roman" panose="02020603050405020304" pitchFamily="18" charset="0"/>
              </a:rPr>
              <a:t>Нередко можно столкнуться со скрытым содержанием жалоб родителей на подростка. Например, мать рассказывает, какой тяжелый характер был у ее мужа, отца подростка, однако конкретных жалоб на подростка мать не высказывает. Это может быть обусловлено неподготовленностью родителя к беседе с психологом, волнением, нежеланием раскрываться перед психологом. Важным является правильно поставленный вопрос психолога с целью перевода скрытого содержания жалоб в явное. Это способствует формированию положительного отношения родителей к специалисту. Эффективность информации при первой встрече в значительной степени зависит не только от правильно поставленных вопросов, но и от умения психолога анализировать спонтанные высказывания в ходе общения психолога с родителями и родителей с ребенком.</a:t>
            </a:r>
          </a:p>
          <a:p>
            <a:pPr algn="just"/>
            <a:r>
              <a:rPr lang="ru-RU" dirty="0" smtClean="0">
                <a:latin typeface="Times New Roman" panose="02020603050405020304" pitchFamily="18" charset="0"/>
                <a:cs typeface="Times New Roman" panose="02020603050405020304" pitchFamily="18" charset="0"/>
              </a:rPr>
              <a:t>Итак, для первичного психологического заключения необходимо: определение содержания и структуры жалобы, выявление явного и скрытого содержания жалобы в рамках этой структуры и анализ подтекста жалобы. Важной составляющей гностического блока является психологическая диагностика типов семейного воспитания подростка. В многочисленных исследованиях отечественных и зарубежных психологов подчеркивается, что семейные отношения могут быть источником формирования дисгармонии развития личности подростка (</a:t>
            </a:r>
            <a:r>
              <a:rPr lang="ru-RU" dirty="0" err="1" smtClean="0">
                <a:latin typeface="Times New Roman" panose="02020603050405020304" pitchFamily="18" charset="0"/>
                <a:cs typeface="Times New Roman" panose="02020603050405020304" pitchFamily="18" charset="0"/>
              </a:rPr>
              <a:t>Кебриков</a:t>
            </a:r>
            <a:r>
              <a:rPr lang="ru-RU" dirty="0" smtClean="0">
                <a:latin typeface="Times New Roman" panose="02020603050405020304" pitchFamily="18" charset="0"/>
                <a:cs typeface="Times New Roman" panose="02020603050405020304" pitchFamily="18" charset="0"/>
              </a:rPr>
              <a:t>, 1971; </a:t>
            </a:r>
            <a:r>
              <a:rPr lang="ru-RU" dirty="0" err="1" smtClean="0">
                <a:latin typeface="Times New Roman" panose="02020603050405020304" pitchFamily="18" charset="0"/>
                <a:cs typeface="Times New Roman" panose="02020603050405020304" pitchFamily="18" charset="0"/>
              </a:rPr>
              <a:t>Личко</a:t>
            </a:r>
            <a:r>
              <a:rPr lang="ru-RU" dirty="0" smtClean="0">
                <a:latin typeface="Times New Roman" panose="02020603050405020304" pitchFamily="18" charset="0"/>
                <a:cs typeface="Times New Roman" panose="02020603050405020304" pitchFamily="18" charset="0"/>
              </a:rPr>
              <a:t>, 1983; Кондратенко, 1988; </a:t>
            </a:r>
            <a:r>
              <a:rPr lang="ru-RU" dirty="0" err="1" smtClean="0">
                <a:latin typeface="Times New Roman" panose="02020603050405020304" pitchFamily="18" charset="0"/>
                <a:cs typeface="Times New Roman" panose="02020603050405020304" pitchFamily="18" charset="0"/>
              </a:rPr>
              <a:t>Эйдемиллер</a:t>
            </a:r>
            <a:r>
              <a:rPr lang="ru-RU" dirty="0" smtClean="0">
                <a:latin typeface="Times New Roman" panose="02020603050405020304" pitchFamily="18" charset="0"/>
                <a:cs typeface="Times New Roman" panose="02020603050405020304" pitchFamily="18" charset="0"/>
              </a:rPr>
              <a:t>, Юстицкий, 1992; и др.).</a:t>
            </a:r>
          </a:p>
          <a:p>
            <a:pPr algn="just"/>
            <a:r>
              <a:rPr lang="ru-RU" dirty="0" err="1" smtClean="0">
                <a:latin typeface="Times New Roman" panose="02020603050405020304" pitchFamily="18" charset="0"/>
                <a:cs typeface="Times New Roman" panose="02020603050405020304" pitchFamily="18" charset="0"/>
              </a:rPr>
              <a:t>Эйдемиллер</a:t>
            </a:r>
            <a:r>
              <a:rPr lang="ru-RU" dirty="0" smtClean="0">
                <a:latin typeface="Times New Roman" panose="02020603050405020304" pitchFamily="18" charset="0"/>
                <a:cs typeface="Times New Roman" panose="02020603050405020304" pitchFamily="18" charset="0"/>
              </a:rPr>
              <a:t> и Юстицкий выделили стили семейного воспитания, оказывающие негативное влияние на формирование личности подростка.</a:t>
            </a:r>
          </a:p>
        </p:txBody>
      </p:sp>
    </p:spTree>
    <p:extLst>
      <p:ext uri="{BB962C8B-B14F-4D97-AF65-F5344CB8AC3E}">
        <p14:creationId xmlns:p14="http://schemas.microsoft.com/office/powerpoint/2010/main" val="918492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Потворствующая </a:t>
            </a:r>
            <a:r>
              <a:rPr lang="ru-RU" dirty="0" err="1" smtClean="0">
                <a:latin typeface="Times New Roman" panose="02020603050405020304" pitchFamily="18" charset="0"/>
                <a:cs typeface="Times New Roman" panose="02020603050405020304" pitchFamily="18" charset="0"/>
              </a:rPr>
              <a:t>гиперпротекция</a:t>
            </a:r>
            <a:r>
              <a:rPr lang="ru-RU" dirty="0" smtClean="0">
                <a:latin typeface="Times New Roman" panose="02020603050405020304" pitchFamily="18" charset="0"/>
                <a:cs typeface="Times New Roman" panose="02020603050405020304" pitchFamily="18" charset="0"/>
              </a:rPr>
              <a:t>, которая проявляется в том, что семья стремится к максимальному удовлетворению потребностей ребенка, когда ребенок является «кумиром, эпицентром» семьи. Такой тип семейного воспитания способствует развитию демонстративных (</a:t>
            </a:r>
            <a:r>
              <a:rPr lang="ru-RU" dirty="0" err="1" smtClean="0">
                <a:latin typeface="Times New Roman" panose="02020603050405020304" pitchFamily="18" charset="0"/>
                <a:cs typeface="Times New Roman" panose="02020603050405020304" pitchFamily="18" charset="0"/>
              </a:rPr>
              <a:t>истероидных</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гипертимных</a:t>
            </a:r>
            <a:r>
              <a:rPr lang="ru-RU" dirty="0" smtClean="0">
                <a:latin typeface="Times New Roman" panose="02020603050405020304" pitchFamily="18" charset="0"/>
                <a:cs typeface="Times New Roman" panose="02020603050405020304" pitchFamily="18" charset="0"/>
              </a:rPr>
              <a:t> черт личности у подростка.</a:t>
            </a:r>
          </a:p>
          <a:p>
            <a:pPr algn="just"/>
            <a:r>
              <a:rPr lang="ru-RU" dirty="0" smtClean="0">
                <a:latin typeface="Times New Roman" panose="02020603050405020304" pitchFamily="18" charset="0"/>
                <a:cs typeface="Times New Roman" panose="02020603050405020304" pitchFamily="18" charset="0"/>
              </a:rPr>
              <a:t>Доминирующая </a:t>
            </a:r>
            <a:r>
              <a:rPr lang="ru-RU" dirty="0" err="1" smtClean="0">
                <a:latin typeface="Times New Roman" panose="02020603050405020304" pitchFamily="18" charset="0"/>
                <a:cs typeface="Times New Roman" panose="02020603050405020304" pitchFamily="18" charset="0"/>
              </a:rPr>
              <a:t>гиперпротекция</a:t>
            </a:r>
            <a:r>
              <a:rPr lang="ru-RU" dirty="0" smtClean="0">
                <a:latin typeface="Times New Roman" panose="02020603050405020304" pitchFamily="18" charset="0"/>
                <a:cs typeface="Times New Roman" panose="02020603050405020304" pitchFamily="18" charset="0"/>
              </a:rPr>
              <a:t>, при которой ребенок также находится в центре внимания родителей, однако родители лишают ребенка самостоятельности, ставят ему многочисленные ограничения и запреты. Это способствует формированию аффективных реакций у </a:t>
            </a:r>
            <a:r>
              <a:rPr lang="ru-RU" dirty="0" err="1" smtClean="0">
                <a:latin typeface="Times New Roman" panose="02020603050405020304" pitchFamily="18" charset="0"/>
                <a:cs typeface="Times New Roman" panose="02020603050405020304" pitchFamily="18" charset="0"/>
              </a:rPr>
              <a:t>гипертимных</a:t>
            </a:r>
            <a:r>
              <a:rPr lang="ru-RU" dirty="0" smtClean="0">
                <a:latin typeface="Times New Roman" panose="02020603050405020304" pitchFamily="18" charset="0"/>
                <a:cs typeface="Times New Roman" panose="02020603050405020304" pitchFamily="18" charset="0"/>
              </a:rPr>
              <a:t> подростков и астенических у </a:t>
            </a:r>
            <a:r>
              <a:rPr lang="ru-RU" dirty="0" err="1" smtClean="0">
                <a:latin typeface="Times New Roman" panose="02020603050405020304" pitchFamily="18" charset="0"/>
                <a:cs typeface="Times New Roman" panose="02020603050405020304" pitchFamily="18" charset="0"/>
              </a:rPr>
              <a:t>сензитивных</a:t>
            </a:r>
            <a:r>
              <a:rPr lang="ru-RU" dirty="0" smtClean="0">
                <a:latin typeface="Times New Roman" panose="02020603050405020304" pitchFamily="18" charset="0"/>
                <a:cs typeface="Times New Roman" panose="02020603050405020304" pitchFamily="18" charset="0"/>
              </a:rPr>
              <a:t> и тревожно-мнительных подростков.</a:t>
            </a:r>
          </a:p>
          <a:p>
            <a:pPr algn="just"/>
            <a:r>
              <a:rPr lang="ru-RU" dirty="0" smtClean="0">
                <a:latin typeface="Times New Roman" panose="02020603050405020304" pitchFamily="18" charset="0"/>
                <a:cs typeface="Times New Roman" panose="02020603050405020304" pitchFamily="18" charset="0"/>
              </a:rPr>
              <a:t>Воспитание по типу повышенной моральной ответственности характеризуется сочетанием высоких требований к ребенку с пониженным вниманием к его потребностям и стимулирует формирование тревожно-мнительной акцентуации. Крайне негативным типом воспитания является эмоциональное отвержение ребенка или воспитания по типу «Золушки».</a:t>
            </a:r>
          </a:p>
          <a:p>
            <a:pPr algn="just"/>
            <a:r>
              <a:rPr lang="ru-RU" dirty="0" smtClean="0">
                <a:latin typeface="Times New Roman" panose="02020603050405020304" pitchFamily="18" charset="0"/>
                <a:cs typeface="Times New Roman" panose="02020603050405020304" pitchFamily="18" charset="0"/>
              </a:rPr>
              <a:t>В основе эмоционального отвержения лежит осознаваемое, но чаще неосознаваемое отождествление ребенка с какими-либо отрицательными моментами в жизни родителей. В результате </a:t>
            </a:r>
            <a:r>
              <a:rPr lang="ru-RU" dirty="0" err="1" smtClean="0">
                <a:latin typeface="Times New Roman" panose="02020603050405020304" pitchFamily="18" charset="0"/>
                <a:cs typeface="Times New Roman" panose="02020603050405020304" pitchFamily="18" charset="0"/>
              </a:rPr>
              <a:t>кодро</a:t>
            </a:r>
            <a:r>
              <a:rPr lang="ru-RU" dirty="0" smtClean="0">
                <a:latin typeface="Times New Roman" panose="02020603050405020304" pitchFamily="18" charset="0"/>
                <a:cs typeface="Times New Roman" panose="02020603050405020304" pitchFamily="18" charset="0"/>
              </a:rPr>
              <a:t>-сток ощущает себя помехой в жизни родителей, возникают эмоциональные барьеры между ним и родителями. Эмоциональное отвержение формирует у подростка не только невротические расстройства личности, но и способствует развитию эпилептоидной акцентуации и психопатическому развитию. Нередко эмоциональное отвержение приводит к жестокому обращению с ребенком, что проявляется в многочисленных наказаниях, избиениях.</a:t>
            </a:r>
          </a:p>
          <a:p>
            <a:pPr algn="just"/>
            <a:r>
              <a:rPr lang="ru-RU" dirty="0" smtClean="0">
                <a:latin typeface="Times New Roman" panose="02020603050405020304" pitchFamily="18" charset="0"/>
                <a:cs typeface="Times New Roman" panose="02020603050405020304" pitchFamily="18" charset="0"/>
              </a:rPr>
              <a:t>При </a:t>
            </a:r>
            <a:r>
              <a:rPr lang="ru-RU" dirty="0" err="1" smtClean="0">
                <a:latin typeface="Times New Roman" panose="02020603050405020304" pitchFamily="18" charset="0"/>
                <a:cs typeface="Times New Roman" panose="02020603050405020304" pitchFamily="18" charset="0"/>
              </a:rPr>
              <a:t>гипопротекции</a:t>
            </a:r>
            <a:r>
              <a:rPr lang="ru-RU" dirty="0" smtClean="0">
                <a:latin typeface="Times New Roman" panose="02020603050405020304" pitchFamily="18" charset="0"/>
                <a:cs typeface="Times New Roman" panose="02020603050405020304" pitchFamily="18" charset="0"/>
              </a:rPr>
              <a:t> родители в силу объективных обстоятельств (занятость) не контролируют ребенка, игнорируют его потребности, не проявляют интереса к его успехам, предоставляют ему максимум самостоятельности, что является неблагоприятным фактором для подростков с </a:t>
            </a:r>
            <a:r>
              <a:rPr lang="ru-RU" dirty="0" err="1" smtClean="0">
                <a:latin typeface="Times New Roman" panose="02020603050405020304" pitchFamily="18" charset="0"/>
                <a:cs typeface="Times New Roman" panose="02020603050405020304" pitchFamily="18" charset="0"/>
              </a:rPr>
              <a:t>гипертимной</a:t>
            </a:r>
            <a:r>
              <a:rPr lang="ru-RU" dirty="0" smtClean="0">
                <a:latin typeface="Times New Roman" panose="02020603050405020304" pitchFamily="18" charset="0"/>
                <a:cs typeface="Times New Roman" panose="02020603050405020304" pitchFamily="18" charset="0"/>
              </a:rPr>
              <a:t> и неустойчивой акцентуацией. Такой стиль воспитания нередко наблюдается в многодетных семьях. Однако при данном типе воспитания эмоциональных барьеров между родителями и ребенком не существует.</a:t>
            </a:r>
          </a:p>
          <a:p>
            <a:pPr algn="just"/>
            <a:r>
              <a:rPr lang="ru-RU" dirty="0" smtClean="0">
                <a:latin typeface="Times New Roman" panose="02020603050405020304" pitchFamily="18" charset="0"/>
                <a:cs typeface="Times New Roman" panose="02020603050405020304" pitchFamily="18" charset="0"/>
              </a:rPr>
              <a:t>Исследования многих авторов показали, что </a:t>
            </a:r>
            <a:r>
              <a:rPr lang="ru-RU" dirty="0" err="1" smtClean="0">
                <a:latin typeface="Times New Roman" panose="02020603050405020304" pitchFamily="18" charset="0"/>
                <a:cs typeface="Times New Roman" panose="02020603050405020304" pitchFamily="18" charset="0"/>
              </a:rPr>
              <a:t>гипопротекция</a:t>
            </a:r>
            <a:r>
              <a:rPr lang="ru-RU" dirty="0" smtClean="0">
                <a:latin typeface="Times New Roman" panose="02020603050405020304" pitchFamily="18" charset="0"/>
                <a:cs typeface="Times New Roman" panose="02020603050405020304" pitchFamily="18" charset="0"/>
              </a:rPr>
              <a:t> наиболее неблагоприятна для подростков с акцентуациями характера по </a:t>
            </a:r>
            <a:r>
              <a:rPr lang="ru-RU" dirty="0" err="1" smtClean="0">
                <a:latin typeface="Times New Roman" panose="02020603050405020304" pitchFamily="18" charset="0"/>
                <a:cs typeface="Times New Roman" panose="02020603050405020304" pitchFamily="18" charset="0"/>
              </a:rPr>
              <a:t>гипертимному</a:t>
            </a:r>
            <a:r>
              <a:rPr lang="ru-RU" dirty="0" smtClean="0">
                <a:latin typeface="Times New Roman" panose="02020603050405020304" pitchFamily="18" charset="0"/>
                <a:cs typeface="Times New Roman" panose="02020603050405020304" pitchFamily="18" charset="0"/>
              </a:rPr>
              <a:t> типу, неустойчивому и конформному.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7552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Доминирующая </a:t>
            </a:r>
            <a:r>
              <a:rPr lang="ru-RU" dirty="0" err="1" smtClean="0">
                <a:latin typeface="Times New Roman" panose="02020603050405020304" pitchFamily="18" charset="0"/>
                <a:cs typeface="Times New Roman" panose="02020603050405020304" pitchFamily="18" charset="0"/>
              </a:rPr>
              <a:t>гиперпротекция</a:t>
            </a:r>
            <a:r>
              <a:rPr lang="ru-RU" dirty="0" smtClean="0">
                <a:latin typeface="Times New Roman" panose="02020603050405020304" pitchFamily="18" charset="0"/>
                <a:cs typeface="Times New Roman" panose="02020603050405020304" pitchFamily="18" charset="0"/>
              </a:rPr>
              <a:t> наиболее </a:t>
            </a:r>
            <a:r>
              <a:rPr lang="ru-RU" dirty="0" err="1" smtClean="0">
                <a:latin typeface="Times New Roman" panose="02020603050405020304" pitchFamily="18" charset="0"/>
                <a:cs typeface="Times New Roman" panose="02020603050405020304" pitchFamily="18" charset="0"/>
              </a:rPr>
              <a:t>травматична</a:t>
            </a:r>
            <a:r>
              <a:rPr lang="ru-RU" dirty="0" smtClean="0">
                <a:latin typeface="Times New Roman" panose="02020603050405020304" pitchFamily="18" charset="0"/>
                <a:cs typeface="Times New Roman" panose="02020603050405020304" pitchFamily="18" charset="0"/>
              </a:rPr>
              <a:t> также для </a:t>
            </a:r>
            <a:r>
              <a:rPr lang="ru-RU" dirty="0" err="1" smtClean="0">
                <a:latin typeface="Times New Roman" panose="02020603050405020304" pitchFamily="18" charset="0"/>
                <a:cs typeface="Times New Roman" panose="02020603050405020304" pitchFamily="18" charset="0"/>
              </a:rPr>
              <a:t>гипертимных</a:t>
            </a:r>
            <a:r>
              <a:rPr lang="ru-RU" dirty="0" smtClean="0">
                <a:latin typeface="Times New Roman" panose="02020603050405020304" pitchFamily="18" charset="0"/>
                <a:cs typeface="Times New Roman" panose="02020603050405020304" pitchFamily="18" charset="0"/>
              </a:rPr>
              <a:t> подростков и подростков с </a:t>
            </a:r>
            <a:r>
              <a:rPr lang="ru-RU" dirty="0" err="1" smtClean="0">
                <a:latin typeface="Times New Roman" panose="02020603050405020304" pitchFamily="18" charset="0"/>
                <a:cs typeface="Times New Roman" panose="02020603050405020304" pitchFamily="18" charset="0"/>
              </a:rPr>
              <a:t>психостенической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астено</a:t>
            </a:r>
            <a:r>
              <a:rPr lang="ru-RU" dirty="0" smtClean="0">
                <a:latin typeface="Times New Roman" panose="02020603050405020304" pitchFamily="18" charset="0"/>
                <a:cs typeface="Times New Roman" panose="02020603050405020304" pitchFamily="18" charset="0"/>
              </a:rPr>
              <a:t>-невротической и </a:t>
            </a:r>
            <a:r>
              <a:rPr lang="ru-RU" dirty="0" err="1" smtClean="0">
                <a:latin typeface="Times New Roman" panose="02020603050405020304" pitchFamily="18" charset="0"/>
                <a:cs typeface="Times New Roman" panose="02020603050405020304" pitchFamily="18" charset="0"/>
              </a:rPr>
              <a:t>сензитивной</a:t>
            </a:r>
            <a:r>
              <a:rPr lang="ru-RU" dirty="0" smtClean="0">
                <a:latin typeface="Times New Roman" panose="02020603050405020304" pitchFamily="18" charset="0"/>
                <a:cs typeface="Times New Roman" panose="02020603050405020304" pitchFamily="18" charset="0"/>
              </a:rPr>
              <a:t> акцентуацией. Воспитание по типу «потворствующая </a:t>
            </a:r>
            <a:r>
              <a:rPr lang="ru-RU" dirty="0" err="1" smtClean="0">
                <a:latin typeface="Times New Roman" panose="02020603050405020304" pitchFamily="18" charset="0"/>
                <a:cs typeface="Times New Roman" panose="02020603050405020304" pitchFamily="18" charset="0"/>
              </a:rPr>
              <a:t>гиперпротекция</a:t>
            </a:r>
            <a:r>
              <a:rPr lang="ru-RU" dirty="0" smtClean="0">
                <a:latin typeface="Times New Roman" panose="02020603050405020304" pitchFamily="18" charset="0"/>
                <a:cs typeface="Times New Roman" panose="02020603050405020304" pitchFamily="18" charset="0"/>
              </a:rPr>
              <a:t>» оказывает неблагоприятное воздействие на подростков с </a:t>
            </a:r>
            <a:r>
              <a:rPr lang="ru-RU" dirty="0" err="1" smtClean="0">
                <a:latin typeface="Times New Roman" panose="02020603050405020304" pitchFamily="18" charset="0"/>
                <a:cs typeface="Times New Roman" panose="02020603050405020304" pitchFamily="18" charset="0"/>
              </a:rPr>
              <a:t>истероидной</a:t>
            </a:r>
            <a:r>
              <a:rPr lang="ru-RU" dirty="0" smtClean="0">
                <a:latin typeface="Times New Roman" panose="02020603050405020304" pitchFamily="18" charset="0"/>
                <a:cs typeface="Times New Roman" panose="02020603050405020304" pitchFamily="18" charset="0"/>
              </a:rPr>
              <a:t> и лабильной акцентуацией. Эмоциональное отвержение создает психотравмирующую ситуацию при лабильной, </a:t>
            </a:r>
            <a:r>
              <a:rPr lang="ru-RU" dirty="0" err="1" smtClean="0">
                <a:latin typeface="Times New Roman" panose="02020603050405020304" pitchFamily="18" charset="0"/>
                <a:cs typeface="Times New Roman" panose="02020603050405020304" pitchFamily="18" charset="0"/>
              </a:rPr>
              <a:t>сензитивной</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астено</a:t>
            </a:r>
            <a:r>
              <a:rPr lang="ru-RU" dirty="0" smtClean="0">
                <a:latin typeface="Times New Roman" panose="02020603050405020304" pitchFamily="18" charset="0"/>
                <a:cs typeface="Times New Roman" panose="02020603050405020304" pitchFamily="18" charset="0"/>
              </a:rPr>
              <a:t>-невротической акцентуации. Воспитание по типу повышенной моральной ответственности крайне негативно влияет на подростков с</a:t>
            </a:r>
          </a:p>
          <a:p>
            <a:pPr algn="just"/>
            <a:r>
              <a:rPr lang="ru-RU" dirty="0" smtClean="0">
                <a:latin typeface="Times New Roman" panose="02020603050405020304" pitchFamily="18" charset="0"/>
                <a:cs typeface="Times New Roman" panose="02020603050405020304" pitchFamily="18" charset="0"/>
              </a:rPr>
              <a:t>психастенической акцентуацией. В исследованиях А. Я. Варга и В. В. </a:t>
            </a:r>
            <a:r>
              <a:rPr lang="ru-RU" dirty="0" err="1" smtClean="0">
                <a:latin typeface="Times New Roman" panose="02020603050405020304" pitchFamily="18" charset="0"/>
                <a:cs typeface="Times New Roman" panose="02020603050405020304" pitchFamily="18" charset="0"/>
              </a:rPr>
              <a:t>Столина</a:t>
            </a:r>
            <a:r>
              <a:rPr lang="ru-RU" dirty="0" smtClean="0">
                <a:latin typeface="Times New Roman" panose="02020603050405020304" pitchFamily="18" charset="0"/>
                <a:cs typeface="Times New Roman" panose="02020603050405020304" pitchFamily="18" charset="0"/>
              </a:rPr>
              <a:t> выделяются пять основных составляющих отношения родителей к ребенку:</a:t>
            </a:r>
          </a:p>
          <a:p>
            <a:pPr algn="just"/>
            <a:r>
              <a:rPr lang="ru-RU" dirty="0" smtClean="0">
                <a:latin typeface="Times New Roman" panose="02020603050405020304" pitchFamily="18" charset="0"/>
                <a:cs typeface="Times New Roman" panose="02020603050405020304" pitchFamily="18" charset="0"/>
              </a:rPr>
              <a:t>1. Степень эмоционального отношения к ребенку.</a:t>
            </a:r>
          </a:p>
          <a:p>
            <a:pPr algn="just"/>
            <a:r>
              <a:rPr lang="ru-RU" dirty="0" smtClean="0">
                <a:latin typeface="Times New Roman" panose="02020603050405020304" pitchFamily="18" charset="0"/>
                <a:cs typeface="Times New Roman" panose="02020603050405020304" pitchFamily="18" charset="0"/>
              </a:rPr>
              <a:t>2. Желательный образ родительского отношения.</a:t>
            </a:r>
          </a:p>
          <a:p>
            <a:pPr algn="just"/>
            <a:r>
              <a:rPr lang="ru-RU" dirty="0" smtClean="0">
                <a:latin typeface="Times New Roman" panose="02020603050405020304" pitchFamily="18" charset="0"/>
                <a:cs typeface="Times New Roman" panose="02020603050405020304" pitchFamily="18" charset="0"/>
              </a:rPr>
              <a:t>3. Уровень межличностной дистанции в общении с ребенком.</a:t>
            </a:r>
          </a:p>
          <a:p>
            <a:pPr algn="just"/>
            <a:r>
              <a:rPr lang="ru-RU" dirty="0" smtClean="0">
                <a:latin typeface="Times New Roman" panose="02020603050405020304" pitchFamily="18" charset="0"/>
                <a:cs typeface="Times New Roman" panose="02020603050405020304" pitchFamily="18" charset="0"/>
              </a:rPr>
              <a:t>4. Форма и направления контроля за поведением ребенка.</a:t>
            </a:r>
          </a:p>
          <a:p>
            <a:pPr algn="just"/>
            <a:r>
              <a:rPr lang="ru-RU" dirty="0" smtClean="0">
                <a:latin typeface="Times New Roman" panose="02020603050405020304" pitchFamily="18" charset="0"/>
                <a:cs typeface="Times New Roman" panose="02020603050405020304" pitchFamily="18" charset="0"/>
              </a:rPr>
              <a:t>5. Особенности восприятия и понимания ребенка родителями.</a:t>
            </a:r>
          </a:p>
          <a:p>
            <a:pPr algn="just"/>
            <a:r>
              <a:rPr lang="ru-RU" dirty="0" smtClean="0">
                <a:latin typeface="Times New Roman" panose="02020603050405020304" pitchFamily="18" charset="0"/>
                <a:cs typeface="Times New Roman" panose="02020603050405020304" pitchFamily="18" charset="0"/>
              </a:rPr>
              <a:t>Авторами был разработан опросник, направленный на анализ особенностей отношений родителей к своему ребенку. В опроснике выделено пять шкал: отвержение, социальная желательность, симбиоз, </a:t>
            </a:r>
            <a:r>
              <a:rPr lang="ru-RU" dirty="0" err="1" smtClean="0">
                <a:latin typeface="Times New Roman" panose="02020603050405020304" pitchFamily="18" charset="0"/>
                <a:cs typeface="Times New Roman" panose="02020603050405020304" pitchFamily="18" charset="0"/>
              </a:rPr>
              <a:t>гиперсоциализация</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инфантилизация</a:t>
            </a:r>
            <a:r>
              <a:rPr lang="ru-RU" dirty="0" smtClean="0">
                <a:latin typeface="Times New Roman" panose="02020603050405020304" pitchFamily="18" charset="0"/>
                <a:cs typeface="Times New Roman" panose="02020603050405020304" pitchFamily="18" charset="0"/>
              </a:rPr>
              <a:t>. В исследовании И. М. </a:t>
            </a:r>
            <a:r>
              <a:rPr lang="ru-RU" dirty="0" err="1" smtClean="0">
                <a:latin typeface="Times New Roman" panose="02020603050405020304" pitchFamily="18" charset="0"/>
                <a:cs typeface="Times New Roman" panose="02020603050405020304" pitchFamily="18" charset="0"/>
              </a:rPr>
              <a:t>Тарамыго</a:t>
            </a:r>
            <a:r>
              <a:rPr lang="ru-RU" dirty="0" smtClean="0">
                <a:latin typeface="Times New Roman" panose="02020603050405020304" pitchFamily="18" charset="0"/>
                <a:cs typeface="Times New Roman" panose="02020603050405020304" pitchFamily="18" charset="0"/>
              </a:rPr>
              <a:t>, проведенном под нашим руководством, было выявлено, что у родителей подростков с нарушениями поведения достоверно чаще встречается эмоциональное отвержение подростков. Это проявляется в недооценке родителями личностных особенностей подростка, в повышенной фиксации на негативных его характеристиках (</a:t>
            </a:r>
            <a:r>
              <a:rPr lang="ru-RU" dirty="0" err="1" smtClean="0">
                <a:latin typeface="Times New Roman" panose="02020603050405020304" pitchFamily="18" charset="0"/>
                <a:cs typeface="Times New Roman" panose="02020603050405020304" pitchFamily="18" charset="0"/>
              </a:rPr>
              <a:t>Тарамыго</a:t>
            </a:r>
            <a:r>
              <a:rPr lang="ru-RU" dirty="0" smtClean="0">
                <a:latin typeface="Times New Roman" panose="02020603050405020304" pitchFamily="18" charset="0"/>
                <a:cs typeface="Times New Roman" panose="02020603050405020304" pitchFamily="18" charset="0"/>
              </a:rPr>
              <a:t>, 2002).</a:t>
            </a:r>
          </a:p>
          <a:p>
            <a:pPr algn="just"/>
            <a:r>
              <a:rPr lang="ru-RU" dirty="0" smtClean="0">
                <a:latin typeface="Times New Roman" panose="02020603050405020304" pitchFamily="18" charset="0"/>
                <a:cs typeface="Times New Roman" panose="02020603050405020304" pitchFamily="18" charset="0"/>
              </a:rPr>
              <a:t>Например, мать Володи К., 15 лет, обратилась к психологу с жалобами на плохое поведение сына: «лжет, ворует, грубит, не ходит в школу и пр.». Мальчик от первой нормально протекавшей беременности. Матери в период беременности было 16 лет, отцу 17. Когда ребенку был 1 год, отец был призван в армию, где познакомился с другой женщиной и в семью не вернулся. До пяти лет Володя проживал с бабушкой, после смерти бабушки стал проживать с матерью, которая к тому времени вышла замуж.</a:t>
            </a:r>
          </a:p>
        </p:txBody>
      </p:sp>
    </p:spTree>
    <p:extLst>
      <p:ext uri="{BB962C8B-B14F-4D97-AF65-F5344CB8AC3E}">
        <p14:creationId xmlns:p14="http://schemas.microsoft.com/office/powerpoint/2010/main" val="2912128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Мать характеризует своего мужа положительно, жалуется психологу, что у сына не складываются отношения с отчимом. Об отце мальчика мать отзывается крайне негативно. Специальный анализ показал, что мать слабо ориентируется в характерологических особенностях сына, склонна выделять только негативные стороны его характера. На вопрос психолога: «Какие позитивные качества у вашего сына?», мать задумалась, а затем ответила: «Я не вижу в нем ничего положительного». В процессе обследования четко прослеживалось выраженное эмоциональное отвержение матерью сына, которое носило открытый характер. В ходе направленной беседы мать доверительно призналась психологу, что она не любит старшего сына, так как он очень похож на своего отца, который «испортил мне всю молодость».</a:t>
            </a:r>
          </a:p>
          <a:p>
            <a:pPr algn="just"/>
            <a:r>
              <a:rPr lang="ru-RU" dirty="0" smtClean="0">
                <a:latin typeface="Times New Roman" panose="02020603050405020304" pitchFamily="18" charset="0"/>
                <a:cs typeface="Times New Roman" panose="02020603050405020304" pitchFamily="18" charset="0"/>
              </a:rPr>
              <a:t>Важным моментом первичной психодиагностики является анализ поведения родителя, обратившегося на консультацию по проблемам подростка. Перед психологом стоит задача правильного анализа не только вербальной информации (жалоб), но и невербальных, выразительных средств: поза, мимика, жесты, темп речи и пр.</a:t>
            </a:r>
          </a:p>
          <a:p>
            <a:pPr algn="just"/>
            <a:r>
              <a:rPr lang="ru-RU" dirty="0" smtClean="0">
                <a:latin typeface="Times New Roman" panose="02020603050405020304" pitchFamily="18" charset="0"/>
                <a:cs typeface="Times New Roman" panose="02020603050405020304" pitchFamily="18" charset="0"/>
              </a:rPr>
              <a:t>Разнообразная информация, извлеченная из первой беседы с родителями, требует соответствующего обобщения. В целях практического удобства обобщение можно проводить в виде выделения ведущих психологических синдромов, включающих специфические характеристики сюжета жалоб, особенностей их подтекста, а также ряд дополнительных неспецифических поведенческих проявлений. Следует помнить, что психологические синдромы представляют собой первоначальные гипотезы, которые проверяются и уточняются в дальнейшей работе с ребенком и родителями.</a:t>
            </a:r>
          </a:p>
          <a:p>
            <a:pPr algn="just"/>
            <a:r>
              <a:rPr lang="ru-RU" dirty="0" smtClean="0">
                <a:latin typeface="Times New Roman" panose="02020603050405020304" pitchFamily="18" charset="0"/>
                <a:cs typeface="Times New Roman" panose="02020603050405020304" pitchFamily="18" charset="0"/>
              </a:rPr>
              <a:t>Психологическая диагностика подростков с нарушениями в поведении проводится следующим образом:</a:t>
            </a:r>
          </a:p>
          <a:p>
            <a:pPr algn="just"/>
            <a:r>
              <a:rPr lang="ru-RU" dirty="0" smtClean="0">
                <a:latin typeface="Times New Roman" panose="02020603050405020304" pitchFamily="18" charset="0"/>
                <a:cs typeface="Times New Roman" panose="02020603050405020304" pitchFamily="18" charset="0"/>
              </a:rPr>
              <a:t>1. Проанализировать степень обоснованности жалоб родителей на поведение подростка. Решение этой диагностической задачи во многом предопределяет диагностику родительского отношения к подростку и характер дальнейшей работы с родителями.</a:t>
            </a:r>
          </a:p>
          <a:p>
            <a:pPr algn="just"/>
            <a:r>
              <a:rPr lang="ru-RU" dirty="0" smtClean="0">
                <a:latin typeface="Times New Roman" panose="02020603050405020304" pitchFamily="18" charset="0"/>
                <a:cs typeface="Times New Roman" panose="02020603050405020304" pitchFamily="18" charset="0"/>
              </a:rPr>
              <a:t>2. Если жалобы родителей полностью или частично обоснованы, необходимо оценить психическое состояние подростка, выявить и квалифицировать степень его дисгармонии, особенности его поведения.</a:t>
            </a:r>
          </a:p>
          <a:p>
            <a:pPr algn="just"/>
            <a:r>
              <a:rPr lang="ru-RU" dirty="0" smtClean="0">
                <a:latin typeface="Times New Roman" panose="02020603050405020304" pitchFamily="18" charset="0"/>
                <a:cs typeface="Times New Roman" panose="02020603050405020304" pitchFamily="18" charset="0"/>
              </a:rPr>
              <a:t>3. На основании решения первых двух задач сформулировать дальнейшие диагностические цели (личностная характеристика родителей, родительского отношения и взаимоотношений с подростком, отношений в семье в целом, отношений подростка вне семьи), а также определить конкретные задачи психологической коррекции с подростком и родителями.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9683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Конструктивный блок психологической коррекции направлен на проектирование </a:t>
            </a:r>
            <a:r>
              <a:rPr lang="ru-RU" dirty="0" err="1" smtClean="0">
                <a:latin typeface="Times New Roman" panose="02020603050405020304" pitchFamily="18" charset="0"/>
                <a:cs typeface="Times New Roman" panose="02020603050405020304" pitchFamily="18" charset="0"/>
              </a:rPr>
              <a:t>психокоррекционного</a:t>
            </a:r>
            <a:r>
              <a:rPr lang="ru-RU" dirty="0" smtClean="0">
                <a:latin typeface="Times New Roman" panose="02020603050405020304" pitchFamily="18" charset="0"/>
                <a:cs typeface="Times New Roman" panose="02020603050405020304" pitchFamily="18" charset="0"/>
              </a:rPr>
              <a:t> процесса, отбор средств и методов коррекционных воздействий с учетом индивидуально-психологических особенностей подростка и его родителей.</a:t>
            </a:r>
          </a:p>
          <a:p>
            <a:pPr algn="just"/>
            <a:r>
              <a:rPr lang="ru-RU" dirty="0" smtClean="0">
                <a:latin typeface="Times New Roman" panose="02020603050405020304" pitchFamily="18" charset="0"/>
                <a:cs typeface="Times New Roman" panose="02020603050405020304" pitchFamily="18" charset="0"/>
              </a:rPr>
              <a:t>Перед психологом стоят следующие задачи:</a:t>
            </a:r>
          </a:p>
          <a:p>
            <a:pPr algn="just"/>
            <a:r>
              <a:rPr lang="ru-RU" dirty="0" smtClean="0">
                <a:latin typeface="Times New Roman" panose="02020603050405020304" pitchFamily="18" charset="0"/>
                <a:cs typeface="Times New Roman" panose="02020603050405020304" pitchFamily="18" charset="0"/>
              </a:rPr>
              <a:t>– Оценка психологической готовности семьи для участия в </a:t>
            </a:r>
            <a:r>
              <a:rPr lang="ru-RU" dirty="0" err="1" smtClean="0">
                <a:latin typeface="Times New Roman" panose="02020603050405020304" pitchFamily="18" charset="0"/>
                <a:cs typeface="Times New Roman" panose="02020603050405020304" pitchFamily="18" charset="0"/>
              </a:rPr>
              <a:t>психокоррекционном</a:t>
            </a:r>
            <a:r>
              <a:rPr lang="ru-RU" dirty="0" smtClean="0">
                <a:latin typeface="Times New Roman" panose="02020603050405020304" pitchFamily="18" charset="0"/>
                <a:cs typeface="Times New Roman" panose="02020603050405020304" pitchFamily="18" charset="0"/>
              </a:rPr>
              <a:t> процессе.</a:t>
            </a:r>
          </a:p>
          <a:p>
            <a:pPr algn="just"/>
            <a:r>
              <a:rPr lang="ru-RU" dirty="0" smtClean="0">
                <a:latin typeface="Times New Roman" panose="02020603050405020304" pitchFamily="18" charset="0"/>
                <a:cs typeface="Times New Roman" panose="02020603050405020304" pitchFamily="18" charset="0"/>
              </a:rPr>
              <a:t>– Определение общих организационных вопросов </a:t>
            </a:r>
            <a:r>
              <a:rPr lang="ru-RU" dirty="0" err="1" smtClean="0">
                <a:latin typeface="Times New Roman" panose="02020603050405020304" pitchFamily="18" charset="0"/>
                <a:cs typeface="Times New Roman" panose="02020603050405020304" pitchFamily="18" charset="0"/>
              </a:rPr>
              <a:t>психокоррекционного</a:t>
            </a:r>
            <a:r>
              <a:rPr lang="ru-RU" dirty="0" smtClean="0">
                <a:latin typeface="Times New Roman" panose="02020603050405020304" pitchFamily="18" charset="0"/>
                <a:cs typeface="Times New Roman" panose="02020603050405020304" pitchFamily="18" charset="0"/>
              </a:rPr>
              <a:t> процесса (подбор времени занятий, стабильность состава, место занятий).</a:t>
            </a:r>
          </a:p>
          <a:p>
            <a:pPr algn="just"/>
            <a:r>
              <a:rPr lang="ru-RU" dirty="0" smtClean="0">
                <a:latin typeface="Times New Roman" panose="02020603050405020304" pitchFamily="18" charset="0"/>
                <a:cs typeface="Times New Roman" panose="02020603050405020304" pitchFamily="18" charset="0"/>
              </a:rPr>
              <a:t>– Разработка конкретных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технологий. Эффективность семейной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в значительной степени определяется сильной и устойчивой мотивацией всех членов семьи к участию в ней. Психолог должен рассказать членам семьи об организации психологической коррекции, о затратах времени, ответственности каждого из участников занятий. Для определения психологической готовности членов семьи к занятию целесообразно использовать метод «парадоксальной интенции», предложенный Франком (</a:t>
            </a:r>
            <a:r>
              <a:rPr lang="ru-RU" dirty="0" err="1" smtClean="0">
                <a:latin typeface="Times New Roman" panose="02020603050405020304" pitchFamily="18" charset="0"/>
                <a:cs typeface="Times New Roman" panose="02020603050405020304" pitchFamily="18" charset="0"/>
              </a:rPr>
              <a:t>Frank</a:t>
            </a:r>
            <a:r>
              <a:rPr lang="ru-RU" dirty="0" smtClean="0">
                <a:latin typeface="Times New Roman" panose="02020603050405020304" pitchFamily="18" charset="0"/>
                <a:cs typeface="Times New Roman" panose="02020603050405020304" pitchFamily="18" charset="0"/>
              </a:rPr>
              <a:t>, 1975). Психолог рассказывает о трудностях, которые предстоит преодолеть всем участникам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подчеркивает, что занятия будут проводиться в вечернее время, когда хочется отдохнуть дома после рабочего дня, что занятия обязательно должны проводиться в одно и то же время в постоянном составе и пр. Очень важно правильно оценить реакцию будущих участников на такие высказывания психолога. Важным является также разъяснение психолога о значении психологической коррекции в доступной для родителей и подростка форме. Желательно подкреплять рассказ примерами из своей практики.</a:t>
            </a:r>
          </a:p>
          <a:p>
            <a:pPr algn="just"/>
            <a:r>
              <a:rPr lang="ru-RU" dirty="0" smtClean="0">
                <a:latin typeface="Times New Roman" panose="02020603050405020304" pitchFamily="18" charset="0"/>
                <a:cs typeface="Times New Roman" panose="02020603050405020304" pitchFamily="18" charset="0"/>
              </a:rPr>
              <a:t>Психологу, организующему работу с семьей подростка с нарушениями в поведении, приходится решать множество проблем. Например, работать сразу со всей семьей или с отдельными ее членами, начинать работу с проблем подростка или его родителей и пр. Организация </a:t>
            </a:r>
            <a:r>
              <a:rPr lang="ru-RU" dirty="0" err="1" smtClean="0">
                <a:latin typeface="Times New Roman" panose="02020603050405020304" pitchFamily="18" charset="0"/>
                <a:cs typeface="Times New Roman" panose="02020603050405020304" pitchFamily="18" charset="0"/>
              </a:rPr>
              <a:t>психокоррекционного</a:t>
            </a:r>
            <a:r>
              <a:rPr lang="ru-RU" dirty="0" smtClean="0">
                <a:latin typeface="Times New Roman" panose="02020603050405020304" pitchFamily="18" charset="0"/>
                <a:cs typeface="Times New Roman" panose="02020603050405020304" pitchFamily="18" charset="0"/>
              </a:rPr>
              <a:t> процесса зависит как от индивидуально-психологических особенностей его участников, так и специфики проблем. В связи с этим эффективность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занятий может быть достигнута путем использования разнообразных стилей и форм работы с семьей. Например, индивидуальная работа с одним из членов, групповая работа, использование директивных или </a:t>
            </a:r>
            <a:r>
              <a:rPr lang="ru-RU" dirty="0" err="1" smtClean="0">
                <a:latin typeface="Times New Roman" panose="02020603050405020304" pitchFamily="18" charset="0"/>
                <a:cs typeface="Times New Roman" panose="02020603050405020304" pitchFamily="18" charset="0"/>
              </a:rPr>
              <a:t>недирективных</a:t>
            </a:r>
            <a:r>
              <a:rPr lang="ru-RU" dirty="0" smtClean="0">
                <a:latin typeface="Times New Roman" panose="02020603050405020304" pitchFamily="18" charset="0"/>
                <a:cs typeface="Times New Roman" panose="02020603050405020304" pitchFamily="18" charset="0"/>
              </a:rPr>
              <a:t> способов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воздействий.</a:t>
            </a:r>
          </a:p>
        </p:txBody>
      </p:sp>
    </p:spTree>
    <p:extLst>
      <p:ext uri="{BB962C8B-B14F-4D97-AF65-F5344CB8AC3E}">
        <p14:creationId xmlns:p14="http://schemas.microsoft.com/office/powerpoint/2010/main" val="3443197678"/>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46</TotalTime>
  <Words>4941</Words>
  <Application>Microsoft Office PowerPoint</Application>
  <PresentationFormat>Широкоэкранный</PresentationFormat>
  <Paragraphs>131</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Calibri</vt:lpstr>
      <vt:lpstr>Calibri Light</vt:lpstr>
      <vt:lpstr>Times New Roman</vt:lpstr>
      <vt:lpstr>Ретро</vt:lpstr>
      <vt:lpstr>ПСИХОЛОГИЧЕСКАЯ КОРРЕКЦИЯ РОДИТЕЛЬСКО-ДЕТСКИХ ОТНОШЕНИЙ</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ПСИХОЛОГИЧЕСКАЯ КОРРЕКЦИЯ РОДИТЕЛЬСКО-ДЕТСКИХ ОТНОШЕНИЙ</dc:title>
  <dc:creator>usewr</dc:creator>
  <cp:lastModifiedBy>usewr</cp:lastModifiedBy>
  <cp:revision>5</cp:revision>
  <dcterms:created xsi:type="dcterms:W3CDTF">2021-01-25T15:59:24Z</dcterms:created>
  <dcterms:modified xsi:type="dcterms:W3CDTF">2021-01-25T16:45:48Z</dcterms:modified>
</cp:coreProperties>
</file>